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334" r:id="rId5"/>
    <p:sldId id="371" r:id="rId6"/>
    <p:sldId id="350" r:id="rId7"/>
    <p:sldId id="373" r:id="rId8"/>
    <p:sldId id="340" r:id="rId9"/>
    <p:sldId id="343" r:id="rId10"/>
    <p:sldId id="362" r:id="rId11"/>
    <p:sldId id="359" r:id="rId12"/>
    <p:sldId id="355" r:id="rId13"/>
    <p:sldId id="347" r:id="rId14"/>
    <p:sldId id="356" r:id="rId15"/>
    <p:sldId id="259" r:id="rId16"/>
    <p:sldId id="346" r:id="rId17"/>
    <p:sldId id="351" r:id="rId18"/>
    <p:sldId id="274" r:id="rId19"/>
    <p:sldId id="304" r:id="rId20"/>
    <p:sldId id="367" r:id="rId21"/>
    <p:sldId id="353" r:id="rId22"/>
    <p:sldId id="360" r:id="rId23"/>
    <p:sldId id="368" r:id="rId24"/>
    <p:sldId id="365" r:id="rId25"/>
    <p:sldId id="36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3" autoAdjust="0"/>
    <p:restoredTop sz="93659" autoAdjust="0"/>
  </p:normalViewPr>
  <p:slideViewPr>
    <p:cSldViewPr snapToGrid="0">
      <p:cViewPr varScale="1">
        <p:scale>
          <a:sx n="95" d="100"/>
          <a:sy n="95" d="100"/>
        </p:scale>
        <p:origin x="36" y="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1:43:05.869"/>
    </inkml:context>
    <inkml:brush xml:id="br0">
      <inkml:brushProperty name="width" value="0.035" units="cm"/>
      <inkml:brushProperty name="height" value="0.035" units="cm"/>
      <inkml:brushProperty name="color" value="#FFFFFF"/>
    </inkml:brush>
  </inkml:definitions>
  <inkml:trace contextRef="#ctx0" brushRef="#br0">717 1230 24575,'-1'7'0,"0"0"0,0 0 0,0 0 0,-1 0 0,0 0 0,-1-1 0,1 0 0,-1 1 0,-7 11 0,3-7 0,-1 0 0,1-1 0,-2 0 0,-14 14 0,18-21 0,1 0 0,0 0 0,-1 0 0,0-1 0,1 0 0,-2 0 0,2 0 0,-2 0 0,1-1 0,-9 2 0,-4-1 0,-33 1 0,45-3 0,1-1 0,-1 1 0,0-1 0,1 0 0,-1-1 0,0 1 0,1-1 0,-1 0 0,1 0 0,0-1 0,0 1 0,0-1 0,1 0 0,-1 0 0,0-1 0,1 1 0,0-1 0,0-1 0,0 1 0,0-1 0,1 1 0,-1 0 0,-2-8 0,2 5 0,1 0 0,-1 1 0,0-1 0,0 0 0,1 1 0,-2 1 0,0-2 0,-10-7 0,7 7 0,1 0 0,0-1 0,0 1 0,1-1 0,0-1 0,0 1 0,-7-19 0,-14-17 0,23 37 0,1 2 0,0-1 0,1-1 0,-1 1 0,-1-10 0,2 12 0,1-2 0,-1 2 0,1-2 0,-2 1 0,1 1 0,-1-1 0,1 0 0,-8-8 0,10 12 0,0 1 0,0-1 0,-1 1 0,1 0 0,-1 0 0,1 0 0,0-1 0,-1 1 0,1 0 0,0-1 0,0 1 0,-1 0 0,1-1 0,-1 1 0,1 0 0,-1 0 0,1 0 0,0 0 0,0 0 0,-1 0 0,0 0 0,1 0 0,-1 0 0,1 0 0,-1 0 0,1 0 0,0 0 0,-1 0 0,0 0 0,0 0 0,1 1 0,0 0 0,-1-1 0,1 1 0,-1-1 0,1 1 0,-1-1 0,1 1 0,-1 0 0,1 0 0,0-1 0,0 1 0,0 0 0,0 0 0,0 0 0,-3 34 0,3-32 0,0 14 0,-7 28 0,4-26 0,-1 22 0,4-34 0,0 19 0,0-26 0,0 2 0,0-1 0,0-1 0,1 2 0,-1-1 0,1 0 0,-1 0 0,1 0 0,-1 0 0,1 0 0,-1 0 0,1 0 0,0 0 0,-1-1 0,1 1 0,-1 0 0,1 0 0,1 0 0,0 0 0,-2-1 0,1 0 0,-1 0 0,1 1 0,-1-1 0,0 0 0,0 0 0,1 0 0,-1 0 0,1 0 0,-1 0 0,1 0 0,-1 0 0,0 0 0,0-1 0,1 1 0,-1 0 0,1 0 0,-1 0 0,1 0 0,-1-1 0,1 1 0,-1 0 0,0 0 0,0 0 0,1 0 0,-1-1 0,0 1 0,1 0 0,-1-1 0,0 1 0,1-1 0,-1 1 0,0 0 0,0-1 0,0 1 0,0 0 0,0 0 0,0-1 0,0 1 0,1-1 0,-1 1 0,0-1 0,5-21 0,-4 19 0,6-41 0,-3 1 0,0-57 0,-3 52 0,0 16 0,-4-35 0,0 53 0,0 0 0,-5-16 0,4 18 0,0 0 0,2 1 0,-4-23 0,-2-29 0,5 39 0,-1-23 0,3 16 0,1 0 0,-8-57 0,1 24 0,6 42 0,-6-31 0,1 23 0,1 4 0,-1 1 0,-17-45 0,23 69 0,-7-14 0,0 1 0,0-1 0,-17-22 0,21 33 0,0 1 0,1-1 0,0 0 0,-1-1 0,1 1 0,0-1 0,0 2 0,1-2 0,-2-7 0,3 10 0,0-1 0,0 0 0,0 1 0,0-1 0,0 0 0,0 1 0,1-1 0,0 1 0,0-1 0,-1 0 0,1 1 0,1-1 0,-1 1 0,0 0 0,1-1 0,-1 1 0,1 1 0,2-4 0,-3 4 0,11-11 0,-11 12 0,-1 0 0,0-1 0,1 1 0,-1 0 0,0 0 0,1 0 0,-1 0 0,0 0 0,1 0 0,-1 0 0,0 0 0,0 0 0,0-1 0,1 2 0,-1-1 0,1 0 0,-1 0 0,0 0 0,1 0 0,-1 0 0,0 0 0,0 0 0,0 0 0,0 0 0,1 1 0,-1-1 0,0 0 0,1 0 0,-1 0 0,0 0 0,1 0 0,-1 0 0,0 1 0,0-1 0,0 0 0,0 0 0,0 1 0,0-1 0,0 0 0,1 1 0,-1-1 0,0 0 0,0 0 0,0 0 0,0 1 0,0-1 0,0 0 0,0 1 0,0-1 0,0 0 0,0 2 0,1 0 0,0 1 0,-1-1 0,1 2 0,-1-2 0,0 1 0,0-1 0,-1 1 0,1 1 0,-1-2 0,0 1 0,1-1 0,-1 2 0,-2 2 0,0 0 0,-1 1 0,0-1 0,-8 9 0,7-8 0,-1-1 0,2 2 0,-6 9 0,-17 47-1365,22-55-5461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2025/5/30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1</a:t>
            </a:fld>
            <a:endParaRPr lang="zh-CN" altLang="en-US"/>
          </a:p>
        </p:txBody>
      </p:sp>
    </p:spTree>
    <p:extLst>
      <p:ext uri="{BB962C8B-B14F-4D97-AF65-F5344CB8AC3E}">
        <p14:creationId xmlns:p14="http://schemas.microsoft.com/office/powerpoint/2010/main" val="107762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513336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对</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3x3</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应变设计进行多自由度的端口电势扫描</a:t>
            </a: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185723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dirty="0">
                <a:solidFill>
                  <a:srgbClr val="000000"/>
                </a:solidFill>
                <a:effectLst/>
                <a:latin typeface="SimSun" panose="02010600030101010101" pitchFamily="2" charset="-122"/>
                <a:ea typeface="SimSun" panose="02010600030101010101" pitchFamily="2" charset="-122"/>
              </a:rPr>
              <a:t>初始层级负责接收外部特征数据称为输入层，末端层级生成最终预测结果称为输出层，介于两者之间的层级集合统称为隐藏层</a:t>
            </a:r>
            <a:r>
              <a:rPr lang="zh-CN" altLang="en-US" dirty="0"/>
              <a:t> </a:t>
            </a:r>
            <a:br>
              <a:rPr lang="zh-CN" altLang="en-US" dirty="0"/>
            </a:b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若将阶跃激活函数替换为</a:t>
            </a:r>
            <a:r>
              <a:rPr lang="zh-CN" altLang="en-US"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非线性函数</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神经网络由简单的线性求和变为了非线性的拟合判断，由此我们可以通过右图所示的 </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ANN </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模型拟合更</a:t>
            </a:r>
            <a:r>
              <a:rPr lang="zh-CN" altLang="en-US"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高维的非线性函数</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13</a:t>
            </a:fld>
            <a:endParaRPr lang="zh-CN" altLang="en-US"/>
          </a:p>
        </p:txBody>
      </p:sp>
    </p:spTree>
    <p:extLst>
      <p:ext uri="{BB962C8B-B14F-4D97-AF65-F5344CB8AC3E}">
        <p14:creationId xmlns:p14="http://schemas.microsoft.com/office/powerpoint/2010/main" val="60802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1347483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dirty="0">
              <a:solidFill>
                <a:srgbClr val="000000"/>
              </a:solidFill>
              <a:effectLst/>
              <a:latin typeface="TeXGyreTermesX-Regular"/>
            </a:endParaRPr>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16</a:t>
            </a:fld>
            <a:endParaRPr lang="zh-CN" altLang="en-US"/>
          </a:p>
        </p:txBody>
      </p:sp>
    </p:spTree>
    <p:extLst>
      <p:ext uri="{BB962C8B-B14F-4D97-AF65-F5344CB8AC3E}">
        <p14:creationId xmlns:p14="http://schemas.microsoft.com/office/powerpoint/2010/main" val="2534870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b="0" i="0" dirty="0">
              <a:solidFill>
                <a:srgbClr val="000000"/>
              </a:solidFill>
              <a:effectLst/>
              <a:latin typeface="TeXGyreTermesX-Regular"/>
            </a:endParaRPr>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1745431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20</a:t>
            </a:fld>
            <a:endParaRPr lang="zh-CN" altLang="en-US"/>
          </a:p>
        </p:txBody>
      </p:sp>
    </p:spTree>
    <p:extLst>
      <p:ext uri="{BB962C8B-B14F-4D97-AF65-F5344CB8AC3E}">
        <p14:creationId xmlns:p14="http://schemas.microsoft.com/office/powerpoint/2010/main" val="4040179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21</a:t>
            </a:fld>
            <a:endParaRPr lang="zh-CN" altLang="en-US"/>
          </a:p>
        </p:txBody>
      </p:sp>
    </p:spTree>
    <p:extLst>
      <p:ext uri="{BB962C8B-B14F-4D97-AF65-F5344CB8AC3E}">
        <p14:creationId xmlns:p14="http://schemas.microsoft.com/office/powerpoint/2010/main" val="1891370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22</a:t>
            </a:fld>
            <a:endParaRPr lang="zh-CN" altLang="en-US"/>
          </a:p>
        </p:txBody>
      </p:sp>
    </p:spTree>
    <p:extLst>
      <p:ext uri="{BB962C8B-B14F-4D97-AF65-F5344CB8AC3E}">
        <p14:creationId xmlns:p14="http://schemas.microsoft.com/office/powerpoint/2010/main" val="2145458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Task1: scale</a:t>
            </a:r>
            <a:r>
              <a:rPr lang="zh-CN" altLang="en-US" dirty="0"/>
              <a:t>对</a:t>
            </a:r>
            <a:r>
              <a:rPr lang="en-US" altLang="zh-CN" dirty="0"/>
              <a:t>1x1</a:t>
            </a:r>
            <a:r>
              <a:rPr lang="zh-CN" altLang="en-US" dirty="0"/>
              <a:t>的各种</a:t>
            </a:r>
            <a:r>
              <a:rPr lang="en-US" altLang="zh-CN" dirty="0"/>
              <a:t>strain</a:t>
            </a:r>
            <a:r>
              <a:rPr lang="zh-CN" altLang="en-US" dirty="0"/>
              <a:t>分布有什么影响</a:t>
            </a:r>
            <a:r>
              <a:rPr lang="en-US" altLang="zh-CN" dirty="0"/>
              <a:t>? </a:t>
            </a:r>
            <a:r>
              <a:rPr lang="zh-CN" altLang="en-US" dirty="0"/>
              <a:t>特别是对四角来说会不会产生融合效应</a:t>
            </a:r>
            <a:r>
              <a:rPr lang="en-US" altLang="zh-CN" dirty="0"/>
              <a:t>?</a:t>
            </a:r>
          </a:p>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23</a:t>
            </a:fld>
            <a:endParaRPr lang="zh-CN" altLang="en-US"/>
          </a:p>
        </p:txBody>
      </p:sp>
    </p:spTree>
    <p:extLst>
      <p:ext uri="{BB962C8B-B14F-4D97-AF65-F5344CB8AC3E}">
        <p14:creationId xmlns:p14="http://schemas.microsoft.com/office/powerpoint/2010/main" val="403285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a:t>
            </a:fld>
            <a:endParaRPr lang="zh-CN" altLang="en-US"/>
          </a:p>
        </p:txBody>
      </p:sp>
    </p:spTree>
    <p:extLst>
      <p:ext uri="{BB962C8B-B14F-4D97-AF65-F5344CB8AC3E}">
        <p14:creationId xmlns:p14="http://schemas.microsoft.com/office/powerpoint/2010/main" val="238870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24</a:t>
            </a:fld>
            <a:endParaRPr lang="zh-CN" altLang="en-US"/>
          </a:p>
        </p:txBody>
      </p:sp>
    </p:spTree>
    <p:extLst>
      <p:ext uri="{BB962C8B-B14F-4D97-AF65-F5344CB8AC3E}">
        <p14:creationId xmlns:p14="http://schemas.microsoft.com/office/powerpoint/2010/main" val="2451151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25</a:t>
            </a:fld>
            <a:endParaRPr lang="zh-CN" altLang="en-US"/>
          </a:p>
        </p:txBody>
      </p:sp>
    </p:spTree>
    <p:extLst>
      <p:ext uri="{BB962C8B-B14F-4D97-AF65-F5344CB8AC3E}">
        <p14:creationId xmlns:p14="http://schemas.microsoft.com/office/powerpoint/2010/main" val="272760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这些人工编辑的原子缺陷态具有预定义的自旋态，易于与外加激发光耦合，同时可以在特定偏振下产生稳定的单光子发射。</a:t>
            </a:r>
            <a:endParaRPr lang="en-US" altLang="zh-CN" dirty="0"/>
          </a:p>
          <a:p>
            <a:r>
              <a:rPr lang="zh-CN" altLang="en-US" dirty="0"/>
              <a:t>目前在块状固体材料中，碳化硅与金刚石中的 </a:t>
            </a:r>
            <a:r>
              <a:rPr lang="en-US" altLang="zh-CN" dirty="0"/>
              <a:t>NV </a:t>
            </a:r>
            <a:r>
              <a:rPr lang="zh-CN" altLang="en-US" dirty="0"/>
              <a:t>色心已经被广泛研究，并应用在了各种量子比特的产生上。</a:t>
            </a:r>
            <a:endParaRPr lang="en-US" altLang="zh-CN"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4</a:t>
            </a:fld>
            <a:endParaRPr lang="zh-CN" altLang="en-US"/>
          </a:p>
        </p:txBody>
      </p:sp>
    </p:spTree>
    <p:extLst>
      <p:ext uri="{BB962C8B-B14F-4D97-AF65-F5344CB8AC3E}">
        <p14:creationId xmlns:p14="http://schemas.microsoft.com/office/powerpoint/2010/main" val="3606817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对于</a:t>
            </a:r>
            <a:r>
              <a:rPr lang="en-US" altLang="zh-CN" dirty="0"/>
              <a:t>NV</a:t>
            </a:r>
            <a:r>
              <a:rPr lang="zh-CN" altLang="en-US" dirty="0"/>
              <a:t>色心，</a:t>
            </a:r>
            <a:r>
              <a:rPr lang="en-US" altLang="zh-CN" dirty="0"/>
              <a:t>SIC</a:t>
            </a:r>
            <a:r>
              <a:rPr lang="zh-CN" altLang="en-US" dirty="0"/>
              <a:t>单光子源系统，这些材料中的光谱扩散明显，相干量子比特阵列产生困难，同时发射的单光子并不在需要的光纤通信波段。</a:t>
            </a:r>
            <a:endParaRPr lang="en-US" altLang="zh-CN" dirty="0"/>
          </a:p>
          <a:p>
            <a:r>
              <a:rPr lang="zh-CN" altLang="en-US" dirty="0"/>
              <a:t>在二维材料体系中，量子限域效应和受限的介质屏蔽作用：辐射跃迁速率和振子强度显著增强；缺陷诱导的辐射复合效率提高；缺陷态能级与带边保持较高隔离度且具有更小的波尔半径。</a:t>
            </a:r>
            <a:endParaRPr lang="en-US" altLang="zh-CN" dirty="0"/>
          </a:p>
          <a:p>
            <a:r>
              <a:rPr lang="zh-CN" altLang="en-US" dirty="0"/>
              <a:t>理论上，二维材料本征的自旋相干时间较长，且其全表面开放特性与平面化构型为光子高效提取、缺陷原子级精准构筑及光电异质集成提供了理想平台。</a:t>
            </a:r>
            <a:endParaRPr lang="en-US" altLang="zh-CN"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5</a:t>
            </a:fld>
            <a:endParaRPr lang="zh-CN" altLang="en-US"/>
          </a:p>
        </p:txBody>
      </p:sp>
    </p:spTree>
    <p:extLst>
      <p:ext uri="{BB962C8B-B14F-4D97-AF65-F5344CB8AC3E}">
        <p14:creationId xmlns:p14="http://schemas.microsoft.com/office/powerpoint/2010/main" val="3946385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6</a:t>
            </a:fld>
            <a:endParaRPr lang="zh-CN" altLang="en-US"/>
          </a:p>
        </p:txBody>
      </p:sp>
    </p:spTree>
    <p:extLst>
      <p:ext uri="{BB962C8B-B14F-4D97-AF65-F5344CB8AC3E}">
        <p14:creationId xmlns:p14="http://schemas.microsoft.com/office/powerpoint/2010/main" val="3612785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外加压力源比如</a:t>
            </a:r>
            <a:r>
              <a:rPr lang="en-US" altLang="zh-CN" dirty="0" err="1"/>
              <a:t>afm</a:t>
            </a:r>
            <a:r>
              <a:rPr lang="en-US" altLang="zh-CN" dirty="0"/>
              <a:t> tip</a:t>
            </a:r>
            <a:r>
              <a:rPr lang="zh-CN" altLang="en-US" dirty="0"/>
              <a:t>，确定性创建还比如</a:t>
            </a:r>
            <a:r>
              <a:rPr lang="en-US" altLang="zh-CN" dirty="0"/>
              <a:t>nano pillar</a:t>
            </a:r>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7</a:t>
            </a:fld>
            <a:endParaRPr lang="zh-CN" altLang="en-US"/>
          </a:p>
        </p:txBody>
      </p:sp>
    </p:spTree>
    <p:extLst>
      <p:ext uri="{BB962C8B-B14F-4D97-AF65-F5344CB8AC3E}">
        <p14:creationId xmlns:p14="http://schemas.microsoft.com/office/powerpoint/2010/main" val="1430954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solidFill>
                  <a:srgbClr val="000000"/>
                </a:solidFill>
                <a:effectLst/>
                <a:latin typeface="SimSun" panose="02010600030101010101" pitchFamily="2" charset="-122"/>
                <a:ea typeface="SimSun" panose="02010600030101010101" pitchFamily="2" charset="-122"/>
              </a:rPr>
              <a:t>单层二硒化钨（</a:t>
            </a:r>
            <a:r>
              <a:rPr lang="en-US" altLang="zh-CN" sz="1200" b="0" i="0" dirty="0">
                <a:solidFill>
                  <a:srgbClr val="000000"/>
                </a:solidFill>
                <a:effectLst/>
                <a:latin typeface="TimesNewRomanPSMT"/>
              </a:rPr>
              <a:t>WSe</a:t>
            </a:r>
            <a:r>
              <a:rPr lang="en-US" altLang="zh-CN" sz="1200" b="0" i="0" dirty="0">
                <a:solidFill>
                  <a:srgbClr val="000000"/>
                </a:solidFill>
                <a:effectLst/>
                <a:latin typeface="XITSMath-Regular-Identity-H"/>
              </a:rPr>
              <a:t>2</a:t>
            </a:r>
            <a:r>
              <a:rPr lang="zh-CN" altLang="en-US" sz="1200" b="0" i="0" dirty="0">
                <a:solidFill>
                  <a:srgbClr val="000000"/>
                </a:solidFill>
                <a:effectLst/>
                <a:latin typeface="SimSun" panose="02010600030101010101" pitchFamily="2" charset="-122"/>
                <a:ea typeface="SimSun" panose="02010600030101010101" pitchFamily="2" charset="-122"/>
              </a:rPr>
              <a:t>）从高质量助熔剂生长的块状晶体中使用胶带机械剥离后，利用光学显微镜通过颜色对比度鉴别出单独的薄片如图 </a:t>
            </a:r>
            <a:r>
              <a:rPr lang="en-US" altLang="zh-CN" sz="1200" b="0" i="0" dirty="0">
                <a:solidFill>
                  <a:srgbClr val="000000"/>
                </a:solidFill>
                <a:effectLst/>
                <a:latin typeface="TimesNewRomanPSMT"/>
              </a:rPr>
              <a:t>2.1.a </a:t>
            </a:r>
            <a:r>
              <a:rPr lang="zh-CN" altLang="en-US" sz="1200" b="0" i="0" dirty="0">
                <a:solidFill>
                  <a:srgbClr val="000000"/>
                </a:solidFill>
                <a:effectLst/>
                <a:latin typeface="SimSun" panose="02010600030101010101" pitchFamily="2" charset="-122"/>
                <a:ea typeface="SimSun" panose="02010600030101010101" pitchFamily="2" charset="-122"/>
              </a:rPr>
              <a:t>所示。采用干转移拓印法制备异质结构样品，使用聚丙烯碳酸酯聚合物薄膜吸附上层碱性氮化硼薄片。之后， </a:t>
            </a:r>
            <a:r>
              <a:rPr lang="en-US" altLang="zh-CN" sz="1200" b="0" i="0" dirty="0" err="1">
                <a:solidFill>
                  <a:srgbClr val="000000"/>
                </a:solidFill>
                <a:effectLst/>
                <a:latin typeface="TimesNewRomanPSMT"/>
              </a:rPr>
              <a:t>hBN</a:t>
            </a:r>
            <a:r>
              <a:rPr lang="en-US" altLang="zh-CN" sz="1200" b="0" i="0" dirty="0">
                <a:solidFill>
                  <a:srgbClr val="000000"/>
                </a:solidFill>
                <a:effectLst/>
                <a:latin typeface="TimesNewRomanPSMT"/>
              </a:rPr>
              <a:t> </a:t>
            </a:r>
            <a:r>
              <a:rPr lang="zh-CN" altLang="en-US" sz="1200" b="0" i="0" dirty="0">
                <a:solidFill>
                  <a:srgbClr val="000000"/>
                </a:solidFill>
                <a:effectLst/>
                <a:latin typeface="SimSun" panose="02010600030101010101" pitchFamily="2" charset="-122"/>
                <a:ea typeface="SimSun" panose="02010600030101010101" pitchFamily="2" charset="-122"/>
              </a:rPr>
              <a:t>被用来逐个拾取所有单层 </a:t>
            </a:r>
            <a:r>
              <a:rPr lang="en-US" altLang="zh-CN" sz="1200" b="0" i="0" dirty="0">
                <a:solidFill>
                  <a:srgbClr val="000000"/>
                </a:solidFill>
                <a:effectLst/>
                <a:latin typeface="TimesNewRomanPSMT"/>
              </a:rPr>
              <a:t>WSe</a:t>
            </a:r>
            <a:r>
              <a:rPr lang="en-US" altLang="zh-CN" sz="1200" b="0" i="0" dirty="0">
                <a:solidFill>
                  <a:srgbClr val="000000"/>
                </a:solidFill>
                <a:effectLst/>
                <a:latin typeface="XITSMath-Regular-Identity-H"/>
              </a:rPr>
              <a:t>2</a:t>
            </a:r>
            <a:r>
              <a:rPr lang="zh-CN" altLang="en-US" sz="1200" b="0" i="0" dirty="0">
                <a:solidFill>
                  <a:srgbClr val="000000"/>
                </a:solidFill>
                <a:effectLst/>
                <a:latin typeface="SimSun" panose="02010600030101010101" pitchFamily="2" charset="-122"/>
                <a:ea typeface="SimSun" panose="02010600030101010101" pitchFamily="2" charset="-122"/>
              </a:rPr>
              <a:t>，通过熔融聚丙烯碳酸酯膜，将整个聚合物堆放在预制的纳米柱上，然后用丙酮洗去残渣。</a:t>
            </a:r>
            <a:r>
              <a:rPr lang="zh-CN" altLang="en-US" dirty="0"/>
              <a:t> </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8</a:t>
            </a:fld>
            <a:endParaRPr lang="zh-CN" altLang="en-US"/>
          </a:p>
        </p:txBody>
      </p:sp>
    </p:spTree>
    <p:extLst>
      <p:ext uri="{BB962C8B-B14F-4D97-AF65-F5344CB8AC3E}">
        <p14:creationId xmlns:p14="http://schemas.microsoft.com/office/powerpoint/2010/main" val="178025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b="0" i="0" dirty="0">
                <a:solidFill>
                  <a:srgbClr val="000000"/>
                </a:solidFill>
                <a:effectLst/>
                <a:latin typeface="SimSun" panose="02010600030101010101" pitchFamily="2" charset="-122"/>
                <a:ea typeface="SimSun" panose="02010600030101010101" pitchFamily="2" charset="-122"/>
              </a:rPr>
              <a:t>A </a:t>
            </a:r>
            <a:r>
              <a:rPr lang="zh-CN" altLang="en-US" sz="1800" b="0" i="0" dirty="0">
                <a:solidFill>
                  <a:srgbClr val="000000"/>
                </a:solidFill>
                <a:effectLst/>
                <a:latin typeface="SimSun" panose="02010600030101010101" pitchFamily="2" charset="-122"/>
                <a:ea typeface="SimSun" panose="02010600030101010101" pitchFamily="2" charset="-122"/>
              </a:rPr>
              <a:t>硅片上剥离得到的单层二硒化钨在显微镜下图像。 </a:t>
            </a:r>
            <a:r>
              <a:rPr lang="en-US" altLang="zh-CN" sz="1800" b="1" i="0" dirty="0">
                <a:solidFill>
                  <a:srgbClr val="000000"/>
                </a:solidFill>
                <a:effectLst/>
                <a:latin typeface="TimesNewRomanPS-BoldMT"/>
              </a:rPr>
              <a:t>b. </a:t>
            </a:r>
            <a:r>
              <a:rPr lang="zh-CN" altLang="en-US" sz="1800" b="0" i="0" dirty="0">
                <a:solidFill>
                  <a:srgbClr val="000000"/>
                </a:solidFill>
                <a:effectLst/>
                <a:latin typeface="SimSun" panose="02010600030101010101" pitchFamily="2" charset="-122"/>
                <a:ea typeface="SimSun" panose="02010600030101010101" pitchFamily="2" charset="-122"/>
              </a:rPr>
              <a:t>纳米柱阵列的光学成像。 </a:t>
            </a:r>
            <a:r>
              <a:rPr lang="en-US" altLang="zh-CN" sz="1800" b="1" i="0" dirty="0">
                <a:solidFill>
                  <a:srgbClr val="000000"/>
                </a:solidFill>
                <a:effectLst/>
                <a:latin typeface="TimesNewRomanPS-BoldMT"/>
              </a:rPr>
              <a:t>c. </a:t>
            </a:r>
            <a:r>
              <a:rPr lang="zh-CN" altLang="en-US" sz="1800" b="0" i="0" dirty="0">
                <a:solidFill>
                  <a:srgbClr val="000000"/>
                </a:solidFill>
                <a:effectLst/>
                <a:latin typeface="SimSun" panose="02010600030101010101" pitchFamily="2" charset="-122"/>
                <a:ea typeface="SimSun" panose="02010600030101010101" pitchFamily="2" charset="-122"/>
              </a:rPr>
              <a:t>置于基底上的“三明治”结构示意图。</a:t>
            </a:r>
            <a:r>
              <a:rPr lang="zh-CN" altLang="en-US" dirty="0"/>
              <a:t> </a:t>
            </a:r>
            <a:endParaRPr lang="en-US" altLang="zh-CN" dirty="0"/>
          </a:p>
          <a:p>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光致发光光谱扫描结果表明了样品中存在较高水平的发光强度。</a:t>
            </a:r>
            <a:br>
              <a:rPr lang="zh-CN" altLang="en-US" dirty="0"/>
            </a:b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在代表性发光点处测量得到光谱图，除去背景噪声并使用洛伦兹线型拟合得到以上峰；</a:t>
            </a: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1.63 eV</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峰线宽低，参考其他工作判断此处可能是</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SPE</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，进行时间相关测量验证其单光子特性。</a:t>
            </a: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9</a:t>
            </a:fld>
            <a:endParaRPr lang="zh-CN" altLang="en-US"/>
          </a:p>
        </p:txBody>
      </p:sp>
    </p:spTree>
    <p:extLst>
      <p:ext uri="{BB962C8B-B14F-4D97-AF65-F5344CB8AC3E}">
        <p14:creationId xmlns:p14="http://schemas.microsoft.com/office/powerpoint/2010/main" val="54410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0" i="0" dirty="0">
                <a:solidFill>
                  <a:srgbClr val="191B1F"/>
                </a:solidFill>
                <a:effectLst/>
                <a:latin typeface="-apple-system"/>
              </a:rPr>
              <a:t>对于第一类压电方程机械自由电学短路，取应力</a:t>
            </a:r>
            <a:r>
              <a:rPr lang="en-US" altLang="zh-CN" b="0" i="1" dirty="0">
                <a:solidFill>
                  <a:srgbClr val="191B1F"/>
                </a:solidFill>
                <a:effectLst/>
                <a:latin typeface="-apple-system"/>
              </a:rPr>
              <a:t>T</a:t>
            </a:r>
            <a:r>
              <a:rPr lang="zh-CN" altLang="en-US" b="0" i="0" dirty="0">
                <a:solidFill>
                  <a:srgbClr val="191B1F"/>
                </a:solidFill>
                <a:effectLst/>
                <a:latin typeface="-apple-system"/>
              </a:rPr>
              <a:t>和电场强度</a:t>
            </a:r>
            <a:r>
              <a:rPr lang="en-US" altLang="zh-CN" b="0" i="1" dirty="0">
                <a:solidFill>
                  <a:srgbClr val="191B1F"/>
                </a:solidFill>
                <a:effectLst/>
                <a:latin typeface="-apple-system"/>
              </a:rPr>
              <a:t>E</a:t>
            </a:r>
            <a:r>
              <a:rPr lang="zh-CN" altLang="en-US" b="0" i="0" dirty="0">
                <a:solidFill>
                  <a:srgbClr val="191B1F"/>
                </a:solidFill>
                <a:effectLst/>
                <a:latin typeface="-apple-system"/>
              </a:rPr>
              <a:t>为自变量，应变</a:t>
            </a:r>
            <a:r>
              <a:rPr lang="en-US" altLang="zh-CN" b="0" i="1" dirty="0">
                <a:solidFill>
                  <a:srgbClr val="191B1F"/>
                </a:solidFill>
                <a:effectLst/>
                <a:latin typeface="-apple-system"/>
              </a:rPr>
              <a:t>S</a:t>
            </a:r>
            <a:r>
              <a:rPr lang="zh-CN" altLang="en-US" b="0" i="0" dirty="0">
                <a:solidFill>
                  <a:srgbClr val="191B1F"/>
                </a:solidFill>
                <a:effectLst/>
                <a:latin typeface="-apple-system"/>
              </a:rPr>
              <a:t>和电位移</a:t>
            </a:r>
            <a:r>
              <a:rPr lang="en-US" altLang="zh-CN" b="0" i="1" dirty="0">
                <a:solidFill>
                  <a:srgbClr val="191B1F"/>
                </a:solidFill>
                <a:effectLst/>
                <a:latin typeface="-apple-system"/>
              </a:rPr>
              <a:t>D</a:t>
            </a:r>
            <a:r>
              <a:rPr lang="zh-CN" altLang="en-US" b="0" i="0" dirty="0">
                <a:solidFill>
                  <a:srgbClr val="191B1F"/>
                </a:solidFill>
                <a:effectLst/>
                <a:latin typeface="-apple-system"/>
              </a:rPr>
              <a:t>为因变量，</a:t>
            </a:r>
            <a:endParaRPr lang="en-US" altLang="zh-CN" b="0" i="0" dirty="0">
              <a:solidFill>
                <a:srgbClr val="191B1F"/>
              </a:solidFill>
              <a:effectLst/>
              <a:latin typeface="-apple-system"/>
            </a:endParaRPr>
          </a:p>
          <a:p>
            <a:pPr algn="l"/>
            <a:r>
              <a:rPr lang="zh-CN" altLang="en-US" b="0" i="0" dirty="0">
                <a:solidFill>
                  <a:srgbClr val="191B1F"/>
                </a:solidFill>
                <a:effectLst/>
                <a:latin typeface="-apple-system"/>
              </a:rPr>
              <a:t>其中，</a:t>
            </a:r>
            <a:r>
              <a:rPr lang="en-US" altLang="zh-CN" b="0" i="1" dirty="0">
                <a:solidFill>
                  <a:srgbClr val="191B1F"/>
                </a:solidFill>
                <a:effectLst/>
                <a:latin typeface="-apple-system"/>
              </a:rPr>
              <a:t>d </a:t>
            </a:r>
            <a:r>
              <a:rPr lang="zh-CN" altLang="en-US" b="0" i="0" dirty="0">
                <a:solidFill>
                  <a:srgbClr val="191B1F"/>
                </a:solidFill>
                <a:effectLst/>
                <a:latin typeface="-apple-system"/>
              </a:rPr>
              <a:t>称为压电应变常数，表示在恒应力条件下，单位电场强度的变化引起应变分量的改变量。</a:t>
            </a:r>
            <a:endParaRPr lang="en-US" altLang="zh-CN" b="0" i="0" dirty="0">
              <a:solidFill>
                <a:srgbClr val="191B1F"/>
              </a:solidFill>
              <a:effectLst/>
              <a:latin typeface="-apple-system"/>
            </a:endParaRPr>
          </a:p>
          <a:p>
            <a:r>
              <a:rPr lang="en-US" altLang="zh-CN" dirty="0" err="1"/>
              <a:t>εijT</a:t>
            </a:r>
            <a:r>
              <a:rPr lang="en-US" altLang="zh-CN" dirty="0"/>
              <a:t>\</a:t>
            </a:r>
            <a:r>
              <a:rPr lang="en-US" altLang="zh-CN" dirty="0" err="1"/>
              <a:t>varepsilon</a:t>
            </a:r>
            <a:r>
              <a:rPr lang="en-US" altLang="zh-CN" dirty="0"/>
              <a:t>_{</a:t>
            </a:r>
            <a:r>
              <a:rPr lang="en-US" altLang="zh-CN" dirty="0" err="1"/>
              <a:t>ij</a:t>
            </a:r>
            <a:r>
              <a:rPr lang="en-US" altLang="zh-CN" dirty="0"/>
              <a:t>}^</a:t>
            </a:r>
            <a:r>
              <a:rPr lang="en-US" altLang="zh-CN" dirty="0" err="1"/>
              <a:t>TεijT</a:t>
            </a:r>
            <a:r>
              <a:rPr lang="en-US" altLang="zh-CN" dirty="0"/>
              <a:t>​</a:t>
            </a:r>
            <a:r>
              <a:rPr lang="zh-CN" altLang="en-US" dirty="0"/>
              <a:t>：在恒应力条件下的介电常数</a:t>
            </a:r>
          </a:p>
          <a:p>
            <a:r>
              <a:rPr lang="en-US" altLang="zh-CN" dirty="0" err="1"/>
              <a:t>dild</a:t>
            </a:r>
            <a:r>
              <a:rPr lang="en-US" altLang="zh-CN" dirty="0"/>
              <a:t>_{il}</a:t>
            </a:r>
            <a:r>
              <a:rPr lang="en-US" altLang="zh-CN" dirty="0" err="1"/>
              <a:t>dil</a:t>
            </a:r>
            <a:r>
              <a:rPr lang="en-US" altLang="zh-CN" dirty="0"/>
              <a:t>​</a:t>
            </a:r>
            <a:r>
              <a:rPr lang="zh-CN" altLang="en-US" dirty="0"/>
              <a:t>：压电耦合系数（应变常数）</a:t>
            </a:r>
          </a:p>
          <a:p>
            <a:r>
              <a:rPr lang="en-US" altLang="zh-CN" dirty="0" err="1"/>
              <a:t>sklEs</a:t>
            </a:r>
            <a:r>
              <a:rPr lang="en-US" altLang="zh-CN" dirty="0"/>
              <a:t>_{kl}^</a:t>
            </a:r>
            <a:r>
              <a:rPr lang="en-US" altLang="zh-CN" dirty="0" err="1"/>
              <a:t>EsklE</a:t>
            </a:r>
            <a:r>
              <a:rPr lang="en-US" altLang="zh-CN" dirty="0"/>
              <a:t>​</a:t>
            </a:r>
            <a:r>
              <a:rPr lang="zh-CN" altLang="en-US" dirty="0"/>
              <a:t>：在恒电场条件下的弹性柔度</a:t>
            </a:r>
          </a:p>
          <a:p>
            <a:pPr algn="l"/>
            <a:endParaRPr lang="zh-CN" altLang="en-US" b="0" i="0" dirty="0">
              <a:solidFill>
                <a:srgbClr val="191B1F"/>
              </a:solidFill>
              <a:effectLst/>
              <a:latin typeface="-apple-system"/>
            </a:endParaRPr>
          </a:p>
          <a:p>
            <a:endParaRPr lang="zh-CN" altLang="en-US" dirty="0"/>
          </a:p>
        </p:txBody>
      </p:sp>
      <p:sp>
        <p:nvSpPr>
          <p:cNvPr id="4" name="Slide Number Placeholder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2450853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2025/5/30</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2025/5/30</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2025/5/30</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2025/5/30</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2025/5/30</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2025/5/30</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2025/5/30</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2025/5/30</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2025/5/30</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2025/5/30</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2025/5/30</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2025/5/30</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27.png"/><Relationship Id="rId5" Type="http://schemas.openxmlformats.org/officeDocument/2006/relationships/slide" Target="slide18.xml"/><Relationship Id="rId10" Type="http://schemas.openxmlformats.org/officeDocument/2006/relationships/image" Target="../media/image170.png"/><Relationship Id="rId4" Type="http://schemas.openxmlformats.org/officeDocument/2006/relationships/image" Target="../media/image2.sv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gif"/><Relationship Id="rId5" Type="http://schemas.openxmlformats.org/officeDocument/2006/relationships/slide" Target="slide18.xml"/><Relationship Id="rId10" Type="http://schemas.openxmlformats.org/officeDocument/2006/relationships/image" Target="../media/image32.gif"/><Relationship Id="rId4" Type="http://schemas.openxmlformats.org/officeDocument/2006/relationships/image" Target="../media/image2.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1.png"/><Relationship Id="rId7" Type="http://schemas.openxmlformats.org/officeDocument/2006/relationships/image" Target="../media/image35.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slide" Target="slide18.xml"/><Relationship Id="rId4" Type="http://schemas.openxmlformats.org/officeDocument/2006/relationships/image" Target="../media/image2.sv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slide" Target="slide18.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slide" Target="slide18.xml"/><Relationship Id="rId10" Type="http://schemas.openxmlformats.org/officeDocument/2006/relationships/image" Target="../media/image44.png"/><Relationship Id="rId4" Type="http://schemas.openxmlformats.org/officeDocument/2006/relationships/image" Target="../media/image2.sv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5.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slide" Target="slide18.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slide" Target="slide18.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slide" Target="slide18.xm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8" Type="http://schemas.openxmlformats.org/officeDocument/2006/relationships/image" Target="../media/image57.gif"/><Relationship Id="rId3" Type="http://schemas.openxmlformats.org/officeDocument/2006/relationships/image" Target="../media/image1.png"/><Relationship Id="rId7" Type="http://schemas.openxmlformats.org/officeDocument/2006/relationships/image" Target="../media/image56.gi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slide" Target="slide18.xml"/><Relationship Id="rId10" Type="http://schemas.openxmlformats.org/officeDocument/2006/relationships/image" Target="../media/image59.gif"/><Relationship Id="rId4" Type="http://schemas.openxmlformats.org/officeDocument/2006/relationships/image" Target="../media/image2.svg"/><Relationship Id="rId9" Type="http://schemas.openxmlformats.org/officeDocument/2006/relationships/image" Target="../media/image58.gif"/></Relationships>
</file>

<file path=ppt/slides/_rels/slide24.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1.png"/><Relationship Id="rId7" Type="http://schemas.openxmlformats.org/officeDocument/2006/relationships/image" Target="../media/image61.gif"/><Relationship Id="rId12"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gif"/><Relationship Id="rId11" Type="http://schemas.openxmlformats.org/officeDocument/2006/relationships/image" Target="../media/image64.png"/><Relationship Id="rId5" Type="http://schemas.openxmlformats.org/officeDocument/2006/relationships/slide" Target="slide18.xml"/><Relationship Id="rId10" Type="http://schemas.openxmlformats.org/officeDocument/2006/relationships/image" Target="../media/image63.png"/><Relationship Id="rId4" Type="http://schemas.openxmlformats.org/officeDocument/2006/relationships/image" Target="../media/image2.svg"/><Relationship Id="rId9" Type="http://schemas.openxmlformats.org/officeDocument/2006/relationships/image" Target="../media/image62.gif"/></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slide" Target="slide18.xml"/><Relationship Id="rId4" Type="http://schemas.openxmlformats.org/officeDocument/2006/relationships/image" Target="../media/image2.svg"/><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slide" Target="slide18.xml"/><Relationship Id="rId4" Type="http://schemas.openxmlformats.org/officeDocument/2006/relationships/image" Target="../media/image2.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18.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customXml" Target="../ink/ink1.xml"/><Relationship Id="rId7" Type="http://schemas.openxmlformats.org/officeDocument/2006/relationships/image" Target="../media/image2.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100.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18.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slide" Target="slide18.xml"/><Relationship Id="rId10" Type="http://schemas.openxmlformats.org/officeDocument/2006/relationships/image" Target="../media/image22.png"/><Relationship Id="rId4" Type="http://schemas.openxmlformats.org/officeDocument/2006/relationships/image" Target="../media/image2.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266423" y="2927743"/>
            <a:ext cx="9659154" cy="954107"/>
          </a:xfrm>
          <a:prstGeom prst="rect">
            <a:avLst/>
          </a:prstGeom>
          <a:noFill/>
        </p:spPr>
        <p:txBody>
          <a:bodyPr wrap="square">
            <a:spAutoFit/>
          </a:bodyPr>
          <a:lstStyle/>
          <a:p>
            <a:pPr algn="ctr"/>
            <a:r>
              <a:rPr lang="zh-CN" altLang="en-US" sz="2800" b="1" i="0" dirty="0">
                <a:solidFill>
                  <a:srgbClr val="000000"/>
                </a:solidFill>
                <a:effectLst/>
                <a:latin typeface="微软雅黑" panose="020B0503020204020204" pitchFamily="34" charset="-122"/>
                <a:ea typeface="微软雅黑" panose="020B0503020204020204" pitchFamily="34" charset="-122"/>
              </a:rPr>
              <a:t>基于压电阵列的可编程应变控制二维材料单光子发射</a:t>
            </a:r>
            <a:endParaRPr lang="en-US" altLang="zh-CN" sz="2800" b="1" i="0" dirty="0">
              <a:solidFill>
                <a:srgbClr val="000000"/>
              </a:solidFill>
              <a:effectLst/>
              <a:latin typeface="微软雅黑" panose="020B0503020204020204" pitchFamily="34" charset="-122"/>
              <a:ea typeface="微软雅黑" panose="020B0503020204020204" pitchFamily="34" charset="-122"/>
            </a:endParaRPr>
          </a:p>
          <a:p>
            <a:pPr algn="ctr"/>
            <a:endParaRPr lang="en-US" altLang="zh-CN" sz="2800" b="1" i="0" dirty="0">
              <a:solidFill>
                <a:srgbClr val="000000"/>
              </a:solidFill>
              <a:effectLst/>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039289" y="3934940"/>
            <a:ext cx="4113422" cy="805029"/>
          </a:xfrm>
          <a:prstGeom prst="rect">
            <a:avLst/>
          </a:prstGeom>
          <a:noFill/>
        </p:spPr>
        <p:txBody>
          <a:bodyPr wrap="square" rtlCol="0">
            <a:spAutoFit/>
          </a:bodyPr>
          <a:lstStyle/>
          <a:p>
            <a:pPr algn="ctr">
              <a:lnSpc>
                <a:spcPct val="120000"/>
              </a:lnSpc>
            </a:pPr>
            <a:r>
              <a:rPr lang="zh-CN" altLang="en-US"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答辩人</a:t>
            </a:r>
            <a:r>
              <a:rPr lang="en" altLang="zh-CN"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修中淇 </a:t>
            </a:r>
            <a:r>
              <a:rPr lang="en" altLang="zh-CN"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PB21020666 </a:t>
            </a:r>
            <a:endParaRPr lang="en-US" altLang="zh-CN"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0000"/>
              </a:lnSpc>
            </a:pPr>
            <a:r>
              <a:rPr lang="zh-CN" altLang="en-US"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导师</a:t>
            </a:r>
            <a:r>
              <a:rPr lang="en-US" altLang="zh-CN"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黄声希教授，王健副研究员</a:t>
            </a:r>
            <a:endParaRPr lang="en-US" altLang="zh-CN"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3684372"/>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9" name="图形 10">
            <a:extLst>
              <a:ext uri="{FF2B5EF4-FFF2-40B4-BE49-F238E27FC236}">
                <a16:creationId xmlns:a16="http://schemas.microsoft.com/office/drawing/2014/main" id="{2EBB3908-53E3-4139-B7F9-DC283FACC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1026" y="1168386"/>
            <a:ext cx="3286924" cy="1201312"/>
          </a:xfrm>
          <a:prstGeom prst="rect">
            <a:avLst/>
          </a:prstGeom>
        </p:spPr>
      </p:pic>
      <p:pic>
        <p:nvPicPr>
          <p:cNvPr id="2" name="图形 1">
            <a:extLst>
              <a:ext uri="{FF2B5EF4-FFF2-40B4-BE49-F238E27FC236}">
                <a16:creationId xmlns:a16="http://schemas.microsoft.com/office/drawing/2014/main" id="{F8C3FF8D-96F7-6770-1939-7AE56D3EB9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223" y="1168386"/>
            <a:ext cx="6072233" cy="1162768"/>
          </a:xfrm>
          <a:prstGeom prst="rect">
            <a:avLst/>
          </a:prstGeom>
          <a:effectLst/>
        </p:spPr>
      </p:pic>
      <p:sp>
        <p:nvSpPr>
          <p:cNvPr id="3" name="矩形 2">
            <a:extLst>
              <a:ext uri="{FF2B5EF4-FFF2-40B4-BE49-F238E27FC236}">
                <a16:creationId xmlns:a16="http://schemas.microsoft.com/office/drawing/2014/main" id="{E31062B4-D999-396F-7E53-6DE2F93D541B}"/>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8641738"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逆压电效应与面内应变</a:t>
            </a:r>
          </a:p>
        </p:txBody>
      </p:sp>
      <p:grpSp>
        <p:nvGrpSpPr>
          <p:cNvPr id="102" name="组合 101">
            <a:extLst>
              <a:ext uri="{FF2B5EF4-FFF2-40B4-BE49-F238E27FC236}">
                <a16:creationId xmlns:a16="http://schemas.microsoft.com/office/drawing/2014/main" id="{8D31EF5B-096C-9E72-3756-1ACC2E3DC95C}"/>
              </a:ext>
            </a:extLst>
          </p:cNvPr>
          <p:cNvGrpSpPr/>
          <p:nvPr/>
        </p:nvGrpSpPr>
        <p:grpSpPr>
          <a:xfrm>
            <a:off x="1511869" y="1476409"/>
            <a:ext cx="4154067" cy="2873237"/>
            <a:chOff x="867284" y="2694066"/>
            <a:chExt cx="4765768" cy="3287986"/>
          </a:xfrm>
        </p:grpSpPr>
        <p:sp>
          <p:nvSpPr>
            <p:cNvPr id="2" name="矩形 1">
              <a:extLst>
                <a:ext uri="{FF2B5EF4-FFF2-40B4-BE49-F238E27FC236}">
                  <a16:creationId xmlns:a16="http://schemas.microsoft.com/office/drawing/2014/main" id="{74CC12FC-09FB-F520-8004-75B9D940E17B}"/>
                </a:ext>
              </a:extLst>
            </p:cNvPr>
            <p:cNvSpPr/>
            <p:nvPr/>
          </p:nvSpPr>
          <p:spPr>
            <a:xfrm>
              <a:off x="1137397" y="2694066"/>
              <a:ext cx="2556125" cy="32879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9189C07-3545-B350-E20A-DE34F6EBFCAD}"/>
                </a:ext>
              </a:extLst>
            </p:cNvPr>
            <p:cNvSpPr/>
            <p:nvPr/>
          </p:nvSpPr>
          <p:spPr>
            <a:xfrm>
              <a:off x="875022" y="4188074"/>
              <a:ext cx="511612" cy="2945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B8DAC27-E705-3849-D92D-31893EFC42BC}"/>
                </a:ext>
              </a:extLst>
            </p:cNvPr>
            <p:cNvSpPr/>
            <p:nvPr/>
          </p:nvSpPr>
          <p:spPr>
            <a:xfrm>
              <a:off x="1008099" y="4166940"/>
              <a:ext cx="258370" cy="25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88B089C-6E95-632A-AE13-411AB67D0B13}"/>
                </a:ext>
              </a:extLst>
            </p:cNvPr>
            <p:cNvSpPr/>
            <p:nvPr/>
          </p:nvSpPr>
          <p:spPr>
            <a:xfrm>
              <a:off x="867284" y="4457393"/>
              <a:ext cx="540000" cy="25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2F1E67B-BD3F-C9D6-3D75-F2300385786F}"/>
                    </a:ext>
                  </a:extLst>
                </p:cNvPr>
                <p:cNvSpPr txBox="1"/>
                <p:nvPr/>
              </p:nvSpPr>
              <p:spPr>
                <a:xfrm>
                  <a:off x="1300784" y="4088062"/>
                  <a:ext cx="3968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𝑬</m:t>
                        </m:r>
                      </m:oMath>
                    </m:oMathPara>
                  </a14:m>
                  <a:endParaRPr lang="zh-CN" altLang="en-US" b="1" dirty="0"/>
                </a:p>
              </p:txBody>
            </p:sp>
          </mc:Choice>
          <mc:Fallback xmlns="">
            <p:sp>
              <p:nvSpPr>
                <p:cNvPr id="7" name="文本框 6">
                  <a:extLst>
                    <a:ext uri="{FF2B5EF4-FFF2-40B4-BE49-F238E27FC236}">
                      <a16:creationId xmlns:a16="http://schemas.microsoft.com/office/drawing/2014/main" id="{42F1E67B-BD3F-C9D6-3D75-F2300385786F}"/>
                    </a:ext>
                  </a:extLst>
                </p:cNvPr>
                <p:cNvSpPr txBox="1">
                  <a:spLocks noRot="1" noChangeAspect="1" noMove="1" noResize="1" noEditPoints="1" noAdjustHandles="1" noChangeArrowheads="1" noChangeShapeType="1" noTextEdit="1"/>
                </p:cNvSpPr>
                <p:nvPr/>
              </p:nvSpPr>
              <p:spPr>
                <a:xfrm>
                  <a:off x="1300784" y="4088062"/>
                  <a:ext cx="396880" cy="369332"/>
                </a:xfrm>
                <a:prstGeom prst="rect">
                  <a:avLst/>
                </a:prstGeom>
                <a:blipFill>
                  <a:blip r:embed="rId6"/>
                  <a:stretch>
                    <a:fillRect b="-5660"/>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3BE7C104-1FB2-BDC3-1A30-779E05A9AEAF}"/>
                </a:ext>
              </a:extLst>
            </p:cNvPr>
            <p:cNvSpPr/>
            <p:nvPr/>
          </p:nvSpPr>
          <p:spPr>
            <a:xfrm>
              <a:off x="2192364" y="3424653"/>
              <a:ext cx="3006762" cy="15706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FD5260A8-2C20-250F-598B-58954E39E88A}"/>
                </a:ext>
              </a:extLst>
            </p:cNvPr>
            <p:cNvGrpSpPr/>
            <p:nvPr/>
          </p:nvGrpSpPr>
          <p:grpSpPr>
            <a:xfrm>
              <a:off x="2482483" y="3556240"/>
              <a:ext cx="174195" cy="196519"/>
              <a:chOff x="6185647" y="1758875"/>
              <a:chExt cx="2630245" cy="2630245"/>
            </a:xfrm>
          </p:grpSpPr>
          <p:sp>
            <p:nvSpPr>
              <p:cNvPr id="12" name="矩形 11">
                <a:extLst>
                  <a:ext uri="{FF2B5EF4-FFF2-40B4-BE49-F238E27FC236}">
                    <a16:creationId xmlns:a16="http://schemas.microsoft.com/office/drawing/2014/main" id="{44C7AB5D-0610-B323-F08F-965E2EA7B7EB}"/>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161F943-CE0D-DC5B-076D-9770671DEAEB}"/>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0FBC8AF0-B9D9-CD7F-DA5C-879D004F3E42}"/>
                </a:ext>
              </a:extLst>
            </p:cNvPr>
            <p:cNvGrpSpPr/>
            <p:nvPr/>
          </p:nvGrpSpPr>
          <p:grpSpPr>
            <a:xfrm>
              <a:off x="2730773" y="3556239"/>
              <a:ext cx="174195" cy="196519"/>
              <a:chOff x="6185647" y="1758875"/>
              <a:chExt cx="2630245" cy="2630245"/>
            </a:xfrm>
          </p:grpSpPr>
          <p:sp>
            <p:nvSpPr>
              <p:cNvPr id="15" name="矩形 14">
                <a:extLst>
                  <a:ext uri="{FF2B5EF4-FFF2-40B4-BE49-F238E27FC236}">
                    <a16:creationId xmlns:a16="http://schemas.microsoft.com/office/drawing/2014/main" id="{6755A4ED-AC48-E2BF-97BA-E9358855FC90}"/>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6B300B1-1663-13AF-2E8B-47CA14E49E86}"/>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BF402DE3-A5D8-0744-7EFE-4AAD8C87C4E0}"/>
                </a:ext>
              </a:extLst>
            </p:cNvPr>
            <p:cNvGrpSpPr/>
            <p:nvPr/>
          </p:nvGrpSpPr>
          <p:grpSpPr>
            <a:xfrm>
              <a:off x="2979063" y="3556239"/>
              <a:ext cx="174195" cy="196519"/>
              <a:chOff x="6185647" y="1758875"/>
              <a:chExt cx="2630245" cy="2630245"/>
            </a:xfrm>
          </p:grpSpPr>
          <p:sp>
            <p:nvSpPr>
              <p:cNvPr id="18" name="矩形 17">
                <a:extLst>
                  <a:ext uri="{FF2B5EF4-FFF2-40B4-BE49-F238E27FC236}">
                    <a16:creationId xmlns:a16="http://schemas.microsoft.com/office/drawing/2014/main" id="{20B476D8-C1B4-A208-4072-B19727CA4E29}"/>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93EBDB3-9B23-1923-B629-A966594CB8A8}"/>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C1BD0D97-CC48-3ACE-47D2-9D5927C9BFC7}"/>
                </a:ext>
              </a:extLst>
            </p:cNvPr>
            <p:cNvGrpSpPr/>
            <p:nvPr/>
          </p:nvGrpSpPr>
          <p:grpSpPr>
            <a:xfrm>
              <a:off x="3227353" y="3556238"/>
              <a:ext cx="174195" cy="196519"/>
              <a:chOff x="6185647" y="1758875"/>
              <a:chExt cx="2630245" cy="2630245"/>
            </a:xfrm>
          </p:grpSpPr>
          <p:sp>
            <p:nvSpPr>
              <p:cNvPr id="22" name="矩形 21">
                <a:extLst>
                  <a:ext uri="{FF2B5EF4-FFF2-40B4-BE49-F238E27FC236}">
                    <a16:creationId xmlns:a16="http://schemas.microsoft.com/office/drawing/2014/main" id="{DAD50D04-3D9A-4C9B-E57B-C45657EB2010}"/>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CCF58C1B-E4E0-76B3-CA15-27113DCA9F42}"/>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63214A38-44A8-65A0-C0DF-B523AABFFDE3}"/>
                </a:ext>
              </a:extLst>
            </p:cNvPr>
            <p:cNvGrpSpPr/>
            <p:nvPr/>
          </p:nvGrpSpPr>
          <p:grpSpPr>
            <a:xfrm>
              <a:off x="3475643" y="3556238"/>
              <a:ext cx="174195" cy="196519"/>
              <a:chOff x="6185647" y="1758875"/>
              <a:chExt cx="2630245" cy="2630245"/>
            </a:xfrm>
          </p:grpSpPr>
          <p:sp>
            <p:nvSpPr>
              <p:cNvPr id="25" name="矩形 24">
                <a:extLst>
                  <a:ext uri="{FF2B5EF4-FFF2-40B4-BE49-F238E27FC236}">
                    <a16:creationId xmlns:a16="http://schemas.microsoft.com/office/drawing/2014/main" id="{E6F504C0-69E2-001F-3E20-27163510D6F2}"/>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ECE45AC-7387-B633-C616-3AAEA81E6B5D}"/>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C5915C0A-68F5-EF27-CD07-303F068829A5}"/>
                </a:ext>
              </a:extLst>
            </p:cNvPr>
            <p:cNvGrpSpPr/>
            <p:nvPr/>
          </p:nvGrpSpPr>
          <p:grpSpPr>
            <a:xfrm>
              <a:off x="3723933" y="3556237"/>
              <a:ext cx="174195" cy="196519"/>
              <a:chOff x="6185647" y="1758875"/>
              <a:chExt cx="2630245" cy="2630245"/>
            </a:xfrm>
          </p:grpSpPr>
          <p:sp>
            <p:nvSpPr>
              <p:cNvPr id="28" name="矩形 27">
                <a:extLst>
                  <a:ext uri="{FF2B5EF4-FFF2-40B4-BE49-F238E27FC236}">
                    <a16:creationId xmlns:a16="http://schemas.microsoft.com/office/drawing/2014/main" id="{038C5BF2-1D98-51CE-2EB7-059D598B92C4}"/>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C6011956-ED1A-CABC-7823-E4A5F88EDD34}"/>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C74178AB-E927-F899-44FD-9BFF2F76127F}"/>
                </a:ext>
              </a:extLst>
            </p:cNvPr>
            <p:cNvGrpSpPr/>
            <p:nvPr/>
          </p:nvGrpSpPr>
          <p:grpSpPr>
            <a:xfrm>
              <a:off x="3972223" y="3556237"/>
              <a:ext cx="174195" cy="196519"/>
              <a:chOff x="6185647" y="1758875"/>
              <a:chExt cx="2630245" cy="2630245"/>
            </a:xfrm>
          </p:grpSpPr>
          <p:sp>
            <p:nvSpPr>
              <p:cNvPr id="31" name="矩形 30">
                <a:extLst>
                  <a:ext uri="{FF2B5EF4-FFF2-40B4-BE49-F238E27FC236}">
                    <a16:creationId xmlns:a16="http://schemas.microsoft.com/office/drawing/2014/main" id="{45DBB453-C9D8-3174-064D-C26DB4181B22}"/>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9967268A-D1D9-C2E7-892D-52B590F158C9}"/>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C0187DDD-9E26-0F45-2355-03F7566E3656}"/>
                </a:ext>
              </a:extLst>
            </p:cNvPr>
            <p:cNvGrpSpPr/>
            <p:nvPr/>
          </p:nvGrpSpPr>
          <p:grpSpPr>
            <a:xfrm>
              <a:off x="4220513" y="3556236"/>
              <a:ext cx="174195" cy="196519"/>
              <a:chOff x="6185647" y="1758875"/>
              <a:chExt cx="2630245" cy="2630245"/>
            </a:xfrm>
          </p:grpSpPr>
          <p:sp>
            <p:nvSpPr>
              <p:cNvPr id="34" name="矩形 33">
                <a:extLst>
                  <a:ext uri="{FF2B5EF4-FFF2-40B4-BE49-F238E27FC236}">
                    <a16:creationId xmlns:a16="http://schemas.microsoft.com/office/drawing/2014/main" id="{5BA68571-69D7-3E74-FA9B-B71347C3E734}"/>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4938E65-D5B5-EA21-B0F3-1A4C12E9C651}"/>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56DD1AE3-9852-A6E9-2EAC-8D565992E644}"/>
                </a:ext>
              </a:extLst>
            </p:cNvPr>
            <p:cNvGrpSpPr/>
            <p:nvPr/>
          </p:nvGrpSpPr>
          <p:grpSpPr>
            <a:xfrm>
              <a:off x="4446248" y="3556235"/>
              <a:ext cx="174195" cy="196519"/>
              <a:chOff x="6185647" y="1758875"/>
              <a:chExt cx="2630245" cy="2630245"/>
            </a:xfrm>
          </p:grpSpPr>
          <p:sp>
            <p:nvSpPr>
              <p:cNvPr id="37" name="矩形 36">
                <a:extLst>
                  <a:ext uri="{FF2B5EF4-FFF2-40B4-BE49-F238E27FC236}">
                    <a16:creationId xmlns:a16="http://schemas.microsoft.com/office/drawing/2014/main" id="{0C301E63-8033-4806-8F13-CEE341D529CF}"/>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80F2A6E-E351-4CEF-FA70-1EB01D61F3C9}"/>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D8AA63FA-E9A4-7A33-059D-618F7E74F69D}"/>
                </a:ext>
              </a:extLst>
            </p:cNvPr>
            <p:cNvGrpSpPr/>
            <p:nvPr/>
          </p:nvGrpSpPr>
          <p:grpSpPr>
            <a:xfrm>
              <a:off x="4694538" y="3556235"/>
              <a:ext cx="174195" cy="196519"/>
              <a:chOff x="6185647" y="1758875"/>
              <a:chExt cx="2630245" cy="2630245"/>
            </a:xfrm>
          </p:grpSpPr>
          <p:sp>
            <p:nvSpPr>
              <p:cNvPr id="40" name="矩形 39">
                <a:extLst>
                  <a:ext uri="{FF2B5EF4-FFF2-40B4-BE49-F238E27FC236}">
                    <a16:creationId xmlns:a16="http://schemas.microsoft.com/office/drawing/2014/main" id="{8D1B8008-BBEC-746F-9914-C92BC8F38E07}"/>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A869F978-D9A1-409B-962F-50D2C1DAD7BB}"/>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42400067-0EAB-3EEC-FA3E-333AE70B8A8E}"/>
                </a:ext>
              </a:extLst>
            </p:cNvPr>
            <p:cNvGrpSpPr/>
            <p:nvPr/>
          </p:nvGrpSpPr>
          <p:grpSpPr>
            <a:xfrm>
              <a:off x="2482483" y="5280108"/>
              <a:ext cx="2386250" cy="196524"/>
              <a:chOff x="2043616" y="5953370"/>
              <a:chExt cx="2386250" cy="196524"/>
            </a:xfrm>
          </p:grpSpPr>
          <p:grpSp>
            <p:nvGrpSpPr>
              <p:cNvPr id="43" name="组合 42">
                <a:extLst>
                  <a:ext uri="{FF2B5EF4-FFF2-40B4-BE49-F238E27FC236}">
                    <a16:creationId xmlns:a16="http://schemas.microsoft.com/office/drawing/2014/main" id="{074F6516-D8A6-C6A1-756C-87DE8786DED7}"/>
                  </a:ext>
                </a:extLst>
              </p:cNvPr>
              <p:cNvGrpSpPr/>
              <p:nvPr/>
            </p:nvGrpSpPr>
            <p:grpSpPr>
              <a:xfrm>
                <a:off x="2043616" y="5953375"/>
                <a:ext cx="174195" cy="196519"/>
                <a:chOff x="6185647" y="1758875"/>
                <a:chExt cx="2630245" cy="2630245"/>
              </a:xfrm>
            </p:grpSpPr>
            <p:sp>
              <p:nvSpPr>
                <p:cNvPr id="71" name="矩形 70">
                  <a:extLst>
                    <a:ext uri="{FF2B5EF4-FFF2-40B4-BE49-F238E27FC236}">
                      <a16:creationId xmlns:a16="http://schemas.microsoft.com/office/drawing/2014/main" id="{6F63ABB3-3544-5110-6589-66918044EFA4}"/>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ABA57C46-26A7-9EB9-6DB7-6AC41C840F38}"/>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F99329AB-2CB6-5F7E-A8E2-DD747C43AA1E}"/>
                  </a:ext>
                </a:extLst>
              </p:cNvPr>
              <p:cNvGrpSpPr/>
              <p:nvPr/>
            </p:nvGrpSpPr>
            <p:grpSpPr>
              <a:xfrm>
                <a:off x="2291906" y="5953374"/>
                <a:ext cx="174195" cy="196519"/>
                <a:chOff x="6185647" y="1758875"/>
                <a:chExt cx="2630245" cy="2630245"/>
              </a:xfrm>
            </p:grpSpPr>
            <p:sp>
              <p:nvSpPr>
                <p:cNvPr id="69" name="矩形 68">
                  <a:extLst>
                    <a:ext uri="{FF2B5EF4-FFF2-40B4-BE49-F238E27FC236}">
                      <a16:creationId xmlns:a16="http://schemas.microsoft.com/office/drawing/2014/main" id="{B4DFB9C7-7A8C-90BF-F095-C56EABDA7C67}"/>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23C577D1-2918-615A-4AC5-15693498BB9D}"/>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C0B107FD-0653-51A5-E1EB-DBDD42C098EA}"/>
                  </a:ext>
                </a:extLst>
              </p:cNvPr>
              <p:cNvGrpSpPr/>
              <p:nvPr/>
            </p:nvGrpSpPr>
            <p:grpSpPr>
              <a:xfrm>
                <a:off x="2540196" y="5953374"/>
                <a:ext cx="174195" cy="196519"/>
                <a:chOff x="6185647" y="1758875"/>
                <a:chExt cx="2630245" cy="2630245"/>
              </a:xfrm>
            </p:grpSpPr>
            <p:sp>
              <p:nvSpPr>
                <p:cNvPr id="67" name="矩形 66">
                  <a:extLst>
                    <a:ext uri="{FF2B5EF4-FFF2-40B4-BE49-F238E27FC236}">
                      <a16:creationId xmlns:a16="http://schemas.microsoft.com/office/drawing/2014/main" id="{06B844D1-64BC-DD3E-115D-39E0F0A812C9}"/>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FC9302E-9BBD-590D-8D62-726E7C5B59C0}"/>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8DE6555A-0678-B997-B678-24F463153F8D}"/>
                  </a:ext>
                </a:extLst>
              </p:cNvPr>
              <p:cNvGrpSpPr/>
              <p:nvPr/>
            </p:nvGrpSpPr>
            <p:grpSpPr>
              <a:xfrm>
                <a:off x="2788486" y="5953373"/>
                <a:ext cx="174195" cy="196519"/>
                <a:chOff x="6185647" y="1758875"/>
                <a:chExt cx="2630245" cy="2630245"/>
              </a:xfrm>
            </p:grpSpPr>
            <p:sp>
              <p:nvSpPr>
                <p:cNvPr id="65" name="矩形 64">
                  <a:extLst>
                    <a:ext uri="{FF2B5EF4-FFF2-40B4-BE49-F238E27FC236}">
                      <a16:creationId xmlns:a16="http://schemas.microsoft.com/office/drawing/2014/main" id="{90FE0B34-9290-4C2C-5E9B-7550A0C370DA}"/>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FEF68AA6-E674-D0C0-E727-E6E2E96115F0}"/>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E3F71C98-4D9B-F904-8132-794F3E93CE28}"/>
                  </a:ext>
                </a:extLst>
              </p:cNvPr>
              <p:cNvGrpSpPr/>
              <p:nvPr/>
            </p:nvGrpSpPr>
            <p:grpSpPr>
              <a:xfrm>
                <a:off x="3036776" y="5953373"/>
                <a:ext cx="174195" cy="196519"/>
                <a:chOff x="6185647" y="1758875"/>
                <a:chExt cx="2630245" cy="2630245"/>
              </a:xfrm>
            </p:grpSpPr>
            <p:sp>
              <p:nvSpPr>
                <p:cNvPr id="63" name="矩形 62">
                  <a:extLst>
                    <a:ext uri="{FF2B5EF4-FFF2-40B4-BE49-F238E27FC236}">
                      <a16:creationId xmlns:a16="http://schemas.microsoft.com/office/drawing/2014/main" id="{B7A73DCC-9850-194A-71B8-726C42555B34}"/>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07BF9D7E-5CFF-98DF-53E1-89DEB4AAEB08}"/>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id="{B03AB096-D22A-640C-53A6-2E8B4DF1BA82}"/>
                  </a:ext>
                </a:extLst>
              </p:cNvPr>
              <p:cNvGrpSpPr/>
              <p:nvPr/>
            </p:nvGrpSpPr>
            <p:grpSpPr>
              <a:xfrm>
                <a:off x="3285066" y="5953372"/>
                <a:ext cx="174195" cy="196519"/>
                <a:chOff x="6185647" y="1758875"/>
                <a:chExt cx="2630245" cy="2630245"/>
              </a:xfrm>
            </p:grpSpPr>
            <p:sp>
              <p:nvSpPr>
                <p:cNvPr id="61" name="矩形 60">
                  <a:extLst>
                    <a:ext uri="{FF2B5EF4-FFF2-40B4-BE49-F238E27FC236}">
                      <a16:creationId xmlns:a16="http://schemas.microsoft.com/office/drawing/2014/main" id="{F49696DA-2E60-0A0C-EEA0-7AF82E9D982C}"/>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4FF554FB-AECD-848E-D604-F3133F759248}"/>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100C42DD-9F1E-BE54-9D68-0221B3B4152D}"/>
                  </a:ext>
                </a:extLst>
              </p:cNvPr>
              <p:cNvGrpSpPr/>
              <p:nvPr/>
            </p:nvGrpSpPr>
            <p:grpSpPr>
              <a:xfrm>
                <a:off x="3533356" y="5953372"/>
                <a:ext cx="174195" cy="196519"/>
                <a:chOff x="6185647" y="1758875"/>
                <a:chExt cx="2630245" cy="2630245"/>
              </a:xfrm>
            </p:grpSpPr>
            <p:sp>
              <p:nvSpPr>
                <p:cNvPr id="59" name="矩形 58">
                  <a:extLst>
                    <a:ext uri="{FF2B5EF4-FFF2-40B4-BE49-F238E27FC236}">
                      <a16:creationId xmlns:a16="http://schemas.microsoft.com/office/drawing/2014/main" id="{B2762673-99F2-4B2F-78C7-08972FAAE2B1}"/>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5F84626-E2B8-8F74-7158-91B92896F098}"/>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4DA6FF95-C69B-5E66-7D5D-5BDA3D775C50}"/>
                  </a:ext>
                </a:extLst>
              </p:cNvPr>
              <p:cNvGrpSpPr/>
              <p:nvPr/>
            </p:nvGrpSpPr>
            <p:grpSpPr>
              <a:xfrm>
                <a:off x="3781646" y="5953371"/>
                <a:ext cx="174195" cy="196519"/>
                <a:chOff x="6185647" y="1758875"/>
                <a:chExt cx="2630245" cy="2630245"/>
              </a:xfrm>
            </p:grpSpPr>
            <p:sp>
              <p:nvSpPr>
                <p:cNvPr id="57" name="矩形 56">
                  <a:extLst>
                    <a:ext uri="{FF2B5EF4-FFF2-40B4-BE49-F238E27FC236}">
                      <a16:creationId xmlns:a16="http://schemas.microsoft.com/office/drawing/2014/main" id="{564B3331-04A7-8CE5-1699-D3E7A538B73C}"/>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638A020-053E-E0A3-A3E4-C4C071FFE83F}"/>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EADF2BD1-38C5-0D89-9C05-60700A49F5EC}"/>
                  </a:ext>
                </a:extLst>
              </p:cNvPr>
              <p:cNvGrpSpPr/>
              <p:nvPr/>
            </p:nvGrpSpPr>
            <p:grpSpPr>
              <a:xfrm>
                <a:off x="4007381" y="5953370"/>
                <a:ext cx="174195" cy="196519"/>
                <a:chOff x="6185647" y="1758875"/>
                <a:chExt cx="2630245" cy="2630245"/>
              </a:xfrm>
            </p:grpSpPr>
            <p:sp>
              <p:nvSpPr>
                <p:cNvPr id="55" name="矩形 54">
                  <a:extLst>
                    <a:ext uri="{FF2B5EF4-FFF2-40B4-BE49-F238E27FC236}">
                      <a16:creationId xmlns:a16="http://schemas.microsoft.com/office/drawing/2014/main" id="{950449E9-DF65-CAD5-05A6-741897C6527C}"/>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84E1DD89-0E9D-2E98-99C9-5937C890D5C1}"/>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3B9098D3-8834-FA13-C441-3ED96F4BC27D}"/>
                  </a:ext>
                </a:extLst>
              </p:cNvPr>
              <p:cNvGrpSpPr/>
              <p:nvPr/>
            </p:nvGrpSpPr>
            <p:grpSpPr>
              <a:xfrm>
                <a:off x="4255671" y="5953370"/>
                <a:ext cx="174195" cy="196519"/>
                <a:chOff x="6185647" y="1758875"/>
                <a:chExt cx="2630245" cy="2630245"/>
              </a:xfrm>
            </p:grpSpPr>
            <p:sp>
              <p:nvSpPr>
                <p:cNvPr id="53" name="矩形 52">
                  <a:extLst>
                    <a:ext uri="{FF2B5EF4-FFF2-40B4-BE49-F238E27FC236}">
                      <a16:creationId xmlns:a16="http://schemas.microsoft.com/office/drawing/2014/main" id="{6848331A-08F0-67EA-800A-65E81D239E93}"/>
                    </a:ext>
                  </a:extLst>
                </p:cNvPr>
                <p:cNvSpPr/>
                <p:nvPr/>
              </p:nvSpPr>
              <p:spPr>
                <a:xfrm>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952C1C8-8670-5DD9-DC37-9766CCBF1C1F}"/>
                    </a:ext>
                  </a:extLst>
                </p:cNvPr>
                <p:cNvSpPr/>
                <p:nvPr/>
              </p:nvSpPr>
              <p:spPr>
                <a:xfrm rot="16200000">
                  <a:off x="6185647" y="2877671"/>
                  <a:ext cx="2630245" cy="3926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3" name="矩形 72">
              <a:extLst>
                <a:ext uri="{FF2B5EF4-FFF2-40B4-BE49-F238E27FC236}">
                  <a16:creationId xmlns:a16="http://schemas.microsoft.com/office/drawing/2014/main" id="{A3EDCD43-FAA2-F9E3-1AA3-B308CC35536D}"/>
                </a:ext>
              </a:extLst>
            </p:cNvPr>
            <p:cNvSpPr/>
            <p:nvPr/>
          </p:nvSpPr>
          <p:spPr>
            <a:xfrm>
              <a:off x="2466603" y="3093415"/>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56DE3231-E986-1245-5FF2-2310059BC262}"/>
                </a:ext>
              </a:extLst>
            </p:cNvPr>
            <p:cNvSpPr/>
            <p:nvPr/>
          </p:nvSpPr>
          <p:spPr>
            <a:xfrm>
              <a:off x="2698988" y="3091692"/>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238EC17C-649B-0D73-44A9-7C7E60D1A55D}"/>
                </a:ext>
              </a:extLst>
            </p:cNvPr>
            <p:cNvSpPr/>
            <p:nvPr/>
          </p:nvSpPr>
          <p:spPr>
            <a:xfrm>
              <a:off x="2950288" y="3091364"/>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5984CE0-B940-1568-01F6-D49271BC4AB3}"/>
                </a:ext>
              </a:extLst>
            </p:cNvPr>
            <p:cNvSpPr/>
            <p:nvPr/>
          </p:nvSpPr>
          <p:spPr>
            <a:xfrm>
              <a:off x="3196350" y="3089386"/>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095D034B-84B1-9751-4A07-42C6B5C1C041}"/>
                </a:ext>
              </a:extLst>
            </p:cNvPr>
            <p:cNvSpPr/>
            <p:nvPr/>
          </p:nvSpPr>
          <p:spPr>
            <a:xfrm>
              <a:off x="3455003" y="3086523"/>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8B187C7A-4FF6-D1AC-A7CC-537F90EB7732}"/>
                </a:ext>
              </a:extLst>
            </p:cNvPr>
            <p:cNvSpPr/>
            <p:nvPr/>
          </p:nvSpPr>
          <p:spPr>
            <a:xfrm>
              <a:off x="3702770" y="3088246"/>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17A003C0-28A5-6A09-D076-B7F4A0AF3669}"/>
                </a:ext>
              </a:extLst>
            </p:cNvPr>
            <p:cNvSpPr/>
            <p:nvPr/>
          </p:nvSpPr>
          <p:spPr>
            <a:xfrm>
              <a:off x="3961160" y="3088246"/>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04A35492-7E97-CBFC-098A-9C0FC2201C07}"/>
                </a:ext>
              </a:extLst>
            </p:cNvPr>
            <p:cNvSpPr/>
            <p:nvPr/>
          </p:nvSpPr>
          <p:spPr>
            <a:xfrm>
              <a:off x="4193545" y="3086523"/>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587CCB21-9EBE-7E90-FDF4-E9E6F2EE8604}"/>
                </a:ext>
              </a:extLst>
            </p:cNvPr>
            <p:cNvSpPr/>
            <p:nvPr/>
          </p:nvSpPr>
          <p:spPr>
            <a:xfrm>
              <a:off x="4451935" y="3084087"/>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F51C8CA0-E99E-BFE5-323D-C4C47E229792}"/>
                </a:ext>
              </a:extLst>
            </p:cNvPr>
            <p:cNvSpPr/>
            <p:nvPr/>
          </p:nvSpPr>
          <p:spPr>
            <a:xfrm>
              <a:off x="4684320" y="3082364"/>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6E78D70D-5E40-2EF4-55C2-CBBCE85721F8}"/>
                </a:ext>
              </a:extLst>
            </p:cNvPr>
            <p:cNvGrpSpPr/>
            <p:nvPr/>
          </p:nvGrpSpPr>
          <p:grpSpPr>
            <a:xfrm>
              <a:off x="2486242" y="4797482"/>
              <a:ext cx="2375485" cy="29051"/>
              <a:chOff x="2047375" y="5642198"/>
              <a:chExt cx="2375485" cy="29051"/>
            </a:xfrm>
          </p:grpSpPr>
          <p:sp>
            <p:nvSpPr>
              <p:cNvPr id="84" name="矩形 83">
                <a:extLst>
                  <a:ext uri="{FF2B5EF4-FFF2-40B4-BE49-F238E27FC236}">
                    <a16:creationId xmlns:a16="http://schemas.microsoft.com/office/drawing/2014/main" id="{5252658E-E5B6-F84A-AD90-70A1DDD99623}"/>
                  </a:ext>
                </a:extLst>
              </p:cNvPr>
              <p:cNvSpPr/>
              <p:nvPr/>
            </p:nvSpPr>
            <p:spPr>
              <a:xfrm>
                <a:off x="2047375" y="5653249"/>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D2A9F77B-4F62-FB12-E276-52FB263DCD26}"/>
                  </a:ext>
                </a:extLst>
              </p:cNvPr>
              <p:cNvSpPr/>
              <p:nvPr/>
            </p:nvSpPr>
            <p:spPr>
              <a:xfrm>
                <a:off x="2279760" y="5651526"/>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4E07CE2A-B0B0-0CFA-11CF-F3895020C5D2}"/>
                  </a:ext>
                </a:extLst>
              </p:cNvPr>
              <p:cNvSpPr/>
              <p:nvPr/>
            </p:nvSpPr>
            <p:spPr>
              <a:xfrm>
                <a:off x="2538150" y="5651526"/>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35473288-5945-ABA8-03D1-AC6F90EDC867}"/>
                  </a:ext>
                </a:extLst>
              </p:cNvPr>
              <p:cNvSpPr/>
              <p:nvPr/>
            </p:nvSpPr>
            <p:spPr>
              <a:xfrm>
                <a:off x="2770535" y="5649803"/>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4A40790E-BE70-B6DC-0CA2-C6FC9CD08D87}"/>
                  </a:ext>
                </a:extLst>
              </p:cNvPr>
              <p:cNvSpPr/>
              <p:nvPr/>
            </p:nvSpPr>
            <p:spPr>
              <a:xfrm>
                <a:off x="3028925" y="5649803"/>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F78B5EEB-00BF-AE80-4E3C-59F808A696CD}"/>
                  </a:ext>
                </a:extLst>
              </p:cNvPr>
              <p:cNvSpPr/>
              <p:nvPr/>
            </p:nvSpPr>
            <p:spPr>
              <a:xfrm>
                <a:off x="3261310" y="5648080"/>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99080607-DB45-EAE8-CDC7-4FF0278C1FD2}"/>
                  </a:ext>
                </a:extLst>
              </p:cNvPr>
              <p:cNvSpPr/>
              <p:nvPr/>
            </p:nvSpPr>
            <p:spPr>
              <a:xfrm>
                <a:off x="3519700" y="5648080"/>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E135BCCE-2780-7838-488E-C9660003B50F}"/>
                  </a:ext>
                </a:extLst>
              </p:cNvPr>
              <p:cNvSpPr/>
              <p:nvPr/>
            </p:nvSpPr>
            <p:spPr>
              <a:xfrm>
                <a:off x="3752085" y="5646357"/>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B9912FD4-A285-0EC6-4336-642046A4F07F}"/>
                  </a:ext>
                </a:extLst>
              </p:cNvPr>
              <p:cNvSpPr/>
              <p:nvPr/>
            </p:nvSpPr>
            <p:spPr>
              <a:xfrm>
                <a:off x="4010475" y="5643921"/>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2E168F85-6F48-F67E-8DBB-7564D0F71093}"/>
                  </a:ext>
                </a:extLst>
              </p:cNvPr>
              <p:cNvSpPr/>
              <p:nvPr/>
            </p:nvSpPr>
            <p:spPr>
              <a:xfrm>
                <a:off x="4242860" y="5642198"/>
                <a:ext cx="180000" cy="1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文本框 93">
              <a:extLst>
                <a:ext uri="{FF2B5EF4-FFF2-40B4-BE49-F238E27FC236}">
                  <a16:creationId xmlns:a16="http://schemas.microsoft.com/office/drawing/2014/main" id="{D0393774-C0B6-0934-1173-27594A8222FC}"/>
                </a:ext>
              </a:extLst>
            </p:cNvPr>
            <p:cNvSpPr txBox="1"/>
            <p:nvPr/>
          </p:nvSpPr>
          <p:spPr>
            <a:xfrm>
              <a:off x="3796064" y="3798911"/>
              <a:ext cx="552518" cy="81006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极化</a:t>
              </a:r>
              <a:endParaRPr lang="en-US" altLang="zh-CN" sz="2000" dirty="0">
                <a:latin typeface="微软雅黑" panose="020B0503020204020204" pitchFamily="34" charset="-122"/>
                <a:ea typeface="微软雅黑" panose="020B0503020204020204" pitchFamily="34" charset="-122"/>
              </a:endParaRPr>
            </a:p>
          </p:txBody>
        </p:sp>
        <p:cxnSp>
          <p:nvCxnSpPr>
            <p:cNvPr id="95" name="直接箭头连接符 94">
              <a:extLst>
                <a:ext uri="{FF2B5EF4-FFF2-40B4-BE49-F238E27FC236}">
                  <a16:creationId xmlns:a16="http://schemas.microsoft.com/office/drawing/2014/main" id="{6B1B4183-1FB2-EDC3-A126-23715B9D2422}"/>
                </a:ext>
              </a:extLst>
            </p:cNvPr>
            <p:cNvCxnSpPr>
              <a:cxnSpLocks/>
            </p:cNvCxnSpPr>
            <p:nvPr/>
          </p:nvCxnSpPr>
          <p:spPr>
            <a:xfrm flipV="1">
              <a:off x="3690626" y="3888390"/>
              <a:ext cx="0" cy="6485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6" name="矩形 95">
              <a:extLst>
                <a:ext uri="{FF2B5EF4-FFF2-40B4-BE49-F238E27FC236}">
                  <a16:creationId xmlns:a16="http://schemas.microsoft.com/office/drawing/2014/main" id="{20131C15-BB12-1F6D-008F-F94F8A63592D}"/>
                </a:ext>
              </a:extLst>
            </p:cNvPr>
            <p:cNvSpPr/>
            <p:nvPr/>
          </p:nvSpPr>
          <p:spPr>
            <a:xfrm>
              <a:off x="2387729" y="3228847"/>
              <a:ext cx="2629021" cy="1967669"/>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56002ED3-99A7-E3D0-8733-9BDA9C091236}"/>
                </a:ext>
              </a:extLst>
            </p:cNvPr>
            <p:cNvSpPr/>
            <p:nvPr/>
          </p:nvSpPr>
          <p:spPr>
            <a:xfrm>
              <a:off x="3492367" y="5014402"/>
              <a:ext cx="396520" cy="1652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95A6338E-56F8-F183-26AD-0E06EB0B50FC}"/>
                </a:ext>
              </a:extLst>
            </p:cNvPr>
            <p:cNvSpPr/>
            <p:nvPr/>
          </p:nvSpPr>
          <p:spPr>
            <a:xfrm>
              <a:off x="3501917" y="3249194"/>
              <a:ext cx="378260" cy="1564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78F7E770-89F6-B952-2D69-79DC8667D3E9}"/>
                </a:ext>
              </a:extLst>
            </p:cNvPr>
            <p:cNvSpPr txBox="1"/>
            <p:nvPr/>
          </p:nvSpPr>
          <p:spPr>
            <a:xfrm>
              <a:off x="5221792" y="3781368"/>
              <a:ext cx="411260" cy="1296573"/>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电场</a:t>
              </a:r>
              <a:endParaRPr lang="en-US" altLang="zh-CN" sz="2000" dirty="0">
                <a:latin typeface="微软雅黑" panose="020B0503020204020204" pitchFamily="34" charset="-122"/>
                <a:ea typeface="微软雅黑" panose="020B0503020204020204" pitchFamily="34" charset="-122"/>
              </a:endParaRPr>
            </a:p>
            <a:p>
              <a:endParaRPr lang="zh-CN" altLang="en-US" sz="2400" dirty="0">
                <a:latin typeface="宋体" panose="02010600030101010101" pitchFamily="2" charset="-122"/>
                <a:ea typeface="宋体" panose="02010600030101010101" pitchFamily="2" charset="-122"/>
              </a:endParaRPr>
            </a:p>
          </p:txBody>
        </p:sp>
        <p:cxnSp>
          <p:nvCxnSpPr>
            <p:cNvPr id="100" name="直接箭头连接符 99">
              <a:extLst>
                <a:ext uri="{FF2B5EF4-FFF2-40B4-BE49-F238E27FC236}">
                  <a16:creationId xmlns:a16="http://schemas.microsoft.com/office/drawing/2014/main" id="{C4182426-B81F-1AAA-425E-50F49E63AF16}"/>
                </a:ext>
              </a:extLst>
            </p:cNvPr>
            <p:cNvCxnSpPr>
              <a:cxnSpLocks/>
            </p:cNvCxnSpPr>
            <p:nvPr/>
          </p:nvCxnSpPr>
          <p:spPr>
            <a:xfrm flipV="1">
              <a:off x="5285156" y="3639826"/>
              <a:ext cx="0" cy="11576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pic>
        <p:nvPicPr>
          <p:cNvPr id="107" name="图片 106">
            <a:extLst>
              <a:ext uri="{FF2B5EF4-FFF2-40B4-BE49-F238E27FC236}">
                <a16:creationId xmlns:a16="http://schemas.microsoft.com/office/drawing/2014/main" id="{BA3E754D-64EA-DFA2-958C-FFED045117EA}"/>
              </a:ext>
            </a:extLst>
          </p:cNvPr>
          <p:cNvPicPr>
            <a:picLocks noChangeAspect="1"/>
          </p:cNvPicPr>
          <p:nvPr/>
        </p:nvPicPr>
        <p:blipFill>
          <a:blip r:embed="rId7"/>
          <a:srcRect l="10986" t="20520" r="11115" b="13358"/>
          <a:stretch/>
        </p:blipFill>
        <p:spPr>
          <a:xfrm>
            <a:off x="2075606" y="4520607"/>
            <a:ext cx="2369705" cy="983002"/>
          </a:xfrm>
          <a:prstGeom prst="rect">
            <a:avLst/>
          </a:prstGeom>
        </p:spPr>
      </p:pic>
      <p:pic>
        <p:nvPicPr>
          <p:cNvPr id="111" name="图片 110">
            <a:extLst>
              <a:ext uri="{FF2B5EF4-FFF2-40B4-BE49-F238E27FC236}">
                <a16:creationId xmlns:a16="http://schemas.microsoft.com/office/drawing/2014/main" id="{94430B96-10C2-8BE4-B26A-99FDB37B2ADC}"/>
              </a:ext>
            </a:extLst>
          </p:cNvPr>
          <p:cNvPicPr>
            <a:picLocks noChangeAspect="1"/>
          </p:cNvPicPr>
          <p:nvPr/>
        </p:nvPicPr>
        <p:blipFill>
          <a:blip r:embed="rId8"/>
          <a:stretch>
            <a:fillRect/>
          </a:stretch>
        </p:blipFill>
        <p:spPr>
          <a:xfrm>
            <a:off x="6555448" y="4569439"/>
            <a:ext cx="3053964" cy="956573"/>
          </a:xfrm>
          <a:prstGeom prst="rect">
            <a:avLst/>
          </a:prstGeom>
        </p:spPr>
      </p:pic>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1B6C3BAE-4430-A510-9705-58BBB83F86A9}"/>
                  </a:ext>
                </a:extLst>
              </p:cNvPr>
              <p:cNvSpPr txBox="1"/>
              <p:nvPr/>
            </p:nvSpPr>
            <p:spPr>
              <a:xfrm>
                <a:off x="1608452" y="5556925"/>
                <a:ext cx="3304015" cy="604589"/>
              </a:xfrm>
              <a:prstGeom prst="rect">
                <a:avLst/>
              </a:prstGeom>
              <a:noFill/>
            </p:spPr>
            <p:txBody>
              <a:bodyPr wrap="square">
                <a:spAutoFit/>
              </a:bodyPr>
              <a:lstStyle/>
              <a:p>
                <a14:m>
                  <m:oMath xmlns:m="http://schemas.openxmlformats.org/officeDocument/2006/math">
                    <m:sSub>
                      <m:sSubPr>
                        <m:ctrlP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𝐷</m:t>
                        </m:r>
                      </m:e>
                      <m:sub>
                        <m: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𝑖</m:t>
                        </m:r>
                      </m:sub>
                    </m:sSub>
                  </m:oMath>
                </a14:m>
                <a:r>
                  <a:rPr lang="zh-CN" altLang="en-US" sz="1600" dirty="0">
                    <a:latin typeface="微软雅黑" panose="020B0503020204020204" pitchFamily="34" charset="-122"/>
                    <a:ea typeface="微软雅黑" panose="020B0503020204020204" pitchFamily="34" charset="-122"/>
                  </a:rPr>
                  <a:t>为电位移分量</a:t>
                </a:r>
                <a:r>
                  <a:rPr lang="en-US" altLang="zh-CN" sz="1600" dirty="0">
                    <a:latin typeface="微软雅黑" panose="020B0503020204020204" pitchFamily="34" charset="-122"/>
                    <a:ea typeface="微软雅黑" panose="020B0503020204020204" pitchFamily="34" charset="-122"/>
                  </a:rPr>
                  <a:t>	</a:t>
                </a:r>
                <a:r>
                  <a:rPr lang="en-US" altLang="zh-CN" sz="1600"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 </a:t>
                </a:r>
                <a14:m>
                  <m:oMath xmlns:m="http://schemas.openxmlformats.org/officeDocument/2006/math">
                    <m:sSub>
                      <m:sSubPr>
                        <m:ctrlPr>
                          <a:rPr lang="en-US" altLang="zh-CN" sz="1600" i="1">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𝐸</m:t>
                        </m:r>
                      </m:e>
                      <m:sub>
                        <m: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𝑗</m:t>
                        </m:r>
                      </m:sub>
                    </m:sSub>
                  </m:oMath>
                </a14:m>
                <a:r>
                  <a:rPr lang="zh-CN" altLang="en-US" sz="1600" dirty="0">
                    <a:latin typeface="微软雅黑" panose="020B0503020204020204" pitchFamily="34" charset="-122"/>
                    <a:ea typeface="微软雅黑" panose="020B0503020204020204" pitchFamily="34" charset="-122"/>
                  </a:rPr>
                  <a:t>为电场分量</a:t>
                </a:r>
                <a:endParaRPr lang="en-US" altLang="zh-CN" sz="16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𝑆</m:t>
                        </m:r>
                      </m:e>
                      <m:sub>
                        <m: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𝑘</m:t>
                        </m:r>
                      </m:sub>
                    </m:sSub>
                  </m:oMath>
                </a14:m>
                <a:r>
                  <a:rPr lang="zh-CN" altLang="en-US" sz="1600" dirty="0">
                    <a:latin typeface="微软雅黑" panose="020B0503020204020204" pitchFamily="34" charset="-122"/>
                    <a:ea typeface="微软雅黑" panose="020B0503020204020204" pitchFamily="34" charset="-122"/>
                  </a:rPr>
                  <a:t>为应变分量</a:t>
                </a:r>
                <a:r>
                  <a:rPr lang="en-US" altLang="zh-CN" sz="1600" dirty="0">
                    <a:latin typeface="微软雅黑" panose="020B0503020204020204" pitchFamily="34" charset="-122"/>
                    <a:ea typeface="微软雅黑" panose="020B0503020204020204" pitchFamily="34" charset="-122"/>
                  </a:rPr>
                  <a:t>	</a:t>
                </a:r>
                <a:r>
                  <a:rPr lang="en-US" altLang="zh-CN" sz="1600"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 </a:t>
                </a:r>
                <a14:m>
                  <m:oMath xmlns:m="http://schemas.openxmlformats.org/officeDocument/2006/math">
                    <m:sSub>
                      <m:sSubPr>
                        <m:ctrlPr>
                          <a:rPr lang="en-US" altLang="zh-CN" sz="1600" i="1">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𝑇</m:t>
                        </m:r>
                      </m:e>
                      <m:sub>
                        <m: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𝑙</m:t>
                        </m:r>
                      </m:sub>
                    </m:sSub>
                  </m:oMath>
                </a14:m>
                <a:r>
                  <a:rPr lang="zh-CN" altLang="en-US" sz="1600" dirty="0">
                    <a:latin typeface="微软雅黑" panose="020B0503020204020204" pitchFamily="34" charset="-122"/>
                    <a:ea typeface="微软雅黑" panose="020B0503020204020204" pitchFamily="34" charset="-122"/>
                  </a:rPr>
                  <a:t>为应力分量</a:t>
                </a:r>
              </a:p>
            </p:txBody>
          </p:sp>
        </mc:Choice>
        <mc:Fallback xmlns="">
          <p:sp>
            <p:nvSpPr>
              <p:cNvPr id="113" name="文本框 112">
                <a:extLst>
                  <a:ext uri="{FF2B5EF4-FFF2-40B4-BE49-F238E27FC236}">
                    <a16:creationId xmlns:a16="http://schemas.microsoft.com/office/drawing/2014/main" id="{1B6C3BAE-4430-A510-9705-58BBB83F86A9}"/>
                  </a:ext>
                </a:extLst>
              </p:cNvPr>
              <p:cNvSpPr txBox="1">
                <a:spLocks noRot="1" noChangeAspect="1" noMove="1" noResize="1" noEditPoints="1" noAdjustHandles="1" noChangeArrowheads="1" noChangeShapeType="1" noTextEdit="1"/>
              </p:cNvSpPr>
              <p:nvPr/>
            </p:nvSpPr>
            <p:spPr>
              <a:xfrm>
                <a:off x="1608452" y="5556925"/>
                <a:ext cx="3304015" cy="604589"/>
              </a:xfrm>
              <a:prstGeom prst="rect">
                <a:avLst/>
              </a:prstGeom>
              <a:blipFill>
                <a:blip r:embed="rId9"/>
                <a:stretch>
                  <a:fillRect t="-3030"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1CCEFAB3-F59A-B1E2-299E-B7E4316D2F11}"/>
                  </a:ext>
                </a:extLst>
              </p:cNvPr>
              <p:cNvSpPr txBox="1"/>
              <p:nvPr/>
            </p:nvSpPr>
            <p:spPr>
              <a:xfrm>
                <a:off x="6995490" y="5529182"/>
                <a:ext cx="2423360" cy="627416"/>
              </a:xfrm>
              <a:prstGeom prst="rect">
                <a:avLst/>
              </a:prstGeom>
              <a:noFill/>
            </p:spPr>
            <p:txBody>
              <a:bodyPr wrap="square">
                <a:spAutoFit/>
              </a:bodyPr>
              <a:lstStyle/>
              <a:p>
                <a14:m>
                  <m:oMath xmlns:m="http://schemas.openxmlformats.org/officeDocument/2006/math">
                    <m:sSub>
                      <m:sSubPr>
                        <m:ctrlP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m:rPr>
                            <m:nor/>
                          </m:rPr>
                          <a:rPr lang="zh-CN" altLang="en-US"/>
                          <m:t>𝜀</m:t>
                        </m:r>
                      </m:e>
                      <m:sub>
                        <m: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𝑖</m:t>
                        </m:r>
                        <m:r>
                          <m:rPr>
                            <m:sty m:val="p"/>
                          </m:rPr>
                          <a:rPr lang="en-US" altLang="zh-CN" sz="1600" i="1">
                            <a:solidFill>
                              <a:srgbClr val="222222"/>
                            </a:solidFill>
                            <a:latin typeface="Cambria Math" panose="02040503050406030204" pitchFamily="18" charset="0"/>
                            <a:ea typeface="微软雅黑" panose="020B0503020204020204" pitchFamily="34" charset="-122"/>
                            <a:cs typeface="Arial" panose="020B0604020202020204" pitchFamily="34" charset="0"/>
                          </a:rPr>
                          <m:t>j</m:t>
                        </m:r>
                      </m:sub>
                    </m:sSub>
                  </m:oMath>
                </a14:m>
                <a:r>
                  <a:rPr lang="zh-CN" altLang="en-US" sz="1600" dirty="0">
                    <a:latin typeface="微软雅黑" panose="020B0503020204020204" pitchFamily="34" charset="-122"/>
                    <a:ea typeface="微软雅黑" panose="020B0503020204020204" pitchFamily="34" charset="-122"/>
                  </a:rPr>
                  <a:t>为三维应变张量分量</a:t>
                </a:r>
                <a:endParaRPr lang="en-US" altLang="zh-CN" sz="16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1600" i="1">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𝑢</m:t>
                        </m:r>
                      </m:e>
                      <m:sub>
                        <m:r>
                          <a:rPr lang="en-US" altLang="zh-CN" sz="16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𝑖</m:t>
                        </m:r>
                      </m:sub>
                    </m:sSub>
                  </m:oMath>
                </a14:m>
                <a:r>
                  <a:rPr lang="zh-CN" altLang="en-US" sz="1600" dirty="0">
                    <a:latin typeface="微软雅黑" panose="020B0503020204020204" pitchFamily="34" charset="-122"/>
                    <a:ea typeface="微软雅黑" panose="020B0503020204020204" pitchFamily="34" charset="-122"/>
                  </a:rPr>
                  <a:t>为位移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形变</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分量</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14" name="文本框 113">
                <a:extLst>
                  <a:ext uri="{FF2B5EF4-FFF2-40B4-BE49-F238E27FC236}">
                    <a16:creationId xmlns:a16="http://schemas.microsoft.com/office/drawing/2014/main" id="{1CCEFAB3-F59A-B1E2-299E-B7E4316D2F11}"/>
                  </a:ext>
                </a:extLst>
              </p:cNvPr>
              <p:cNvSpPr txBox="1">
                <a:spLocks noRot="1" noChangeAspect="1" noMove="1" noResize="1" noEditPoints="1" noAdjustHandles="1" noChangeArrowheads="1" noChangeShapeType="1" noTextEdit="1"/>
              </p:cNvSpPr>
              <p:nvPr/>
            </p:nvSpPr>
            <p:spPr>
              <a:xfrm>
                <a:off x="6995490" y="5529182"/>
                <a:ext cx="2423360" cy="627416"/>
              </a:xfrm>
              <a:prstGeom prst="rect">
                <a:avLst/>
              </a:prstGeom>
              <a:blipFill>
                <a:blip r:embed="rId10"/>
                <a:stretch>
                  <a:fillRect t="-2913" b="-8738"/>
                </a:stretch>
              </a:blipFill>
            </p:spPr>
            <p:txBody>
              <a:bodyPr/>
              <a:lstStyle/>
              <a:p>
                <a:r>
                  <a:rPr lang="zh-CN" altLang="en-US">
                    <a:noFill/>
                  </a:rPr>
                  <a:t> </a:t>
                </a:r>
              </a:p>
            </p:txBody>
          </p:sp>
        </mc:Fallback>
      </mc:AlternateContent>
      <p:grpSp>
        <p:nvGrpSpPr>
          <p:cNvPr id="118" name="组合 117">
            <a:extLst>
              <a:ext uri="{FF2B5EF4-FFF2-40B4-BE49-F238E27FC236}">
                <a16:creationId xmlns:a16="http://schemas.microsoft.com/office/drawing/2014/main" id="{2167A73C-8705-209F-CEFE-61A1A79A5AA5}"/>
              </a:ext>
            </a:extLst>
          </p:cNvPr>
          <p:cNvGrpSpPr/>
          <p:nvPr/>
        </p:nvGrpSpPr>
        <p:grpSpPr>
          <a:xfrm>
            <a:off x="6582184" y="1212931"/>
            <a:ext cx="3000495" cy="3395429"/>
            <a:chOff x="6602643" y="1222981"/>
            <a:chExt cx="3000495" cy="3395429"/>
          </a:xfrm>
        </p:grpSpPr>
        <p:pic>
          <p:nvPicPr>
            <p:cNvPr id="109" name="图片 108">
              <a:extLst>
                <a:ext uri="{FF2B5EF4-FFF2-40B4-BE49-F238E27FC236}">
                  <a16:creationId xmlns:a16="http://schemas.microsoft.com/office/drawing/2014/main" id="{961B264D-C9AA-8F2A-15AB-CC9F9552E1FF}"/>
                </a:ext>
              </a:extLst>
            </p:cNvPr>
            <p:cNvPicPr>
              <a:picLocks noChangeAspect="1"/>
            </p:cNvPicPr>
            <p:nvPr/>
          </p:nvPicPr>
          <p:blipFill>
            <a:blip r:embed="rId11"/>
            <a:stretch>
              <a:fillRect/>
            </a:stretch>
          </p:blipFill>
          <p:spPr>
            <a:xfrm>
              <a:off x="6602643" y="1222981"/>
              <a:ext cx="3000495" cy="3160966"/>
            </a:xfrm>
            <a:prstGeom prst="rect">
              <a:avLst/>
            </a:prstGeom>
          </p:spPr>
        </p:pic>
        <p:sp>
          <p:nvSpPr>
            <p:cNvPr id="117" name="文本框 116">
              <a:extLst>
                <a:ext uri="{FF2B5EF4-FFF2-40B4-BE49-F238E27FC236}">
                  <a16:creationId xmlns:a16="http://schemas.microsoft.com/office/drawing/2014/main" id="{92CFF679-45C7-5C85-D698-7A7199308347}"/>
                </a:ext>
              </a:extLst>
            </p:cNvPr>
            <p:cNvSpPr txBox="1"/>
            <p:nvPr/>
          </p:nvSpPr>
          <p:spPr>
            <a:xfrm>
              <a:off x="6683499" y="4310633"/>
              <a:ext cx="2838781" cy="30777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Nature Communications </a:t>
              </a:r>
              <a:r>
                <a:rPr lang="en-US" altLang="zh-CN" sz="1400" b="1" dirty="0">
                  <a:latin typeface="Times New Roman" panose="02020603050405020304" pitchFamily="18" charset="0"/>
                  <a:cs typeface="Times New Roman" panose="02020603050405020304" pitchFamily="18" charset="0"/>
                </a:rPr>
                <a:t>1, 15(2024) </a:t>
              </a:r>
              <a:endParaRPr lang="zh-CN" altLang="en-US" sz="1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860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8641738"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十字交叉力电响应</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 </a:t>
            </a:r>
          </a:p>
        </p:txBody>
      </p:sp>
      <p:pic>
        <p:nvPicPr>
          <p:cNvPr id="2" name="图片 1">
            <a:extLst>
              <a:ext uri="{FF2B5EF4-FFF2-40B4-BE49-F238E27FC236}">
                <a16:creationId xmlns:a16="http://schemas.microsoft.com/office/drawing/2014/main" id="{9E9FFC6C-5D3C-F0EF-0D1D-5EC839F12A5B}"/>
              </a:ext>
            </a:extLst>
          </p:cNvPr>
          <p:cNvPicPr>
            <a:picLocks noChangeAspect="1"/>
          </p:cNvPicPr>
          <p:nvPr/>
        </p:nvPicPr>
        <p:blipFill>
          <a:blip r:embed="rId6"/>
          <a:stretch>
            <a:fillRect/>
          </a:stretch>
        </p:blipFill>
        <p:spPr>
          <a:xfrm>
            <a:off x="981846" y="1137953"/>
            <a:ext cx="3861930" cy="1876938"/>
          </a:xfrm>
          <a:prstGeom prst="rect">
            <a:avLst/>
          </a:prstGeom>
        </p:spPr>
      </p:pic>
      <p:pic>
        <p:nvPicPr>
          <p:cNvPr id="3" name="图片 2">
            <a:extLst>
              <a:ext uri="{FF2B5EF4-FFF2-40B4-BE49-F238E27FC236}">
                <a16:creationId xmlns:a16="http://schemas.microsoft.com/office/drawing/2014/main" id="{16877BF2-1BBA-81FC-5E82-383B80D8B995}"/>
              </a:ext>
            </a:extLst>
          </p:cNvPr>
          <p:cNvPicPr>
            <a:picLocks noChangeAspect="1"/>
          </p:cNvPicPr>
          <p:nvPr/>
        </p:nvPicPr>
        <p:blipFill>
          <a:blip r:embed="rId7"/>
          <a:srcRect r="616"/>
          <a:stretch/>
        </p:blipFill>
        <p:spPr>
          <a:xfrm>
            <a:off x="981846" y="2926929"/>
            <a:ext cx="3861930" cy="1936919"/>
          </a:xfrm>
          <a:prstGeom prst="rect">
            <a:avLst/>
          </a:prstGeom>
        </p:spPr>
      </p:pic>
      <p:pic>
        <p:nvPicPr>
          <p:cNvPr id="4" name="图片 3" descr="11111111111111111111111111">
            <a:extLst>
              <a:ext uri="{FF2B5EF4-FFF2-40B4-BE49-F238E27FC236}">
                <a16:creationId xmlns:a16="http://schemas.microsoft.com/office/drawing/2014/main" id="{6FCB6710-5B52-DE00-E4FD-723E1ED6951E}"/>
              </a:ext>
            </a:extLst>
          </p:cNvPr>
          <p:cNvPicPr>
            <a:picLocks noChangeAspect="1"/>
          </p:cNvPicPr>
          <p:nvPr/>
        </p:nvPicPr>
        <p:blipFill>
          <a:blip r:embed="rId8"/>
          <a:stretch>
            <a:fillRect/>
          </a:stretch>
        </p:blipFill>
        <p:spPr>
          <a:xfrm>
            <a:off x="973511" y="4730726"/>
            <a:ext cx="3861930" cy="1936919"/>
          </a:xfrm>
          <a:prstGeom prst="rect">
            <a:avLst/>
          </a:prstGeom>
        </p:spPr>
      </p:pic>
      <p:pic>
        <p:nvPicPr>
          <p:cNvPr id="12" name="图片 11">
            <a:extLst>
              <a:ext uri="{FF2B5EF4-FFF2-40B4-BE49-F238E27FC236}">
                <a16:creationId xmlns:a16="http://schemas.microsoft.com/office/drawing/2014/main" id="{7BC76934-B651-BA5A-09E9-A8DF0F993450}"/>
              </a:ext>
            </a:extLst>
          </p:cNvPr>
          <p:cNvPicPr>
            <a:picLocks noChangeAspect="1"/>
          </p:cNvPicPr>
          <p:nvPr/>
        </p:nvPicPr>
        <p:blipFill>
          <a:blip r:embed="rId9"/>
          <a:stretch>
            <a:fillRect/>
          </a:stretch>
        </p:blipFill>
        <p:spPr>
          <a:xfrm>
            <a:off x="5622044" y="1242263"/>
            <a:ext cx="5414834" cy="1657762"/>
          </a:xfrm>
          <a:prstGeom prst="rect">
            <a:avLst/>
          </a:prstGeom>
        </p:spPr>
      </p:pic>
      <p:grpSp>
        <p:nvGrpSpPr>
          <p:cNvPr id="5" name="组合 4">
            <a:extLst>
              <a:ext uri="{FF2B5EF4-FFF2-40B4-BE49-F238E27FC236}">
                <a16:creationId xmlns:a16="http://schemas.microsoft.com/office/drawing/2014/main" id="{0651504F-68A2-E58F-03ED-BA736459532A}"/>
              </a:ext>
            </a:extLst>
          </p:cNvPr>
          <p:cNvGrpSpPr/>
          <p:nvPr/>
        </p:nvGrpSpPr>
        <p:grpSpPr>
          <a:xfrm>
            <a:off x="5181586" y="2853004"/>
            <a:ext cx="3547587" cy="3204029"/>
            <a:chOff x="5397467" y="1286386"/>
            <a:chExt cx="3547587" cy="3204029"/>
          </a:xfrm>
        </p:grpSpPr>
        <p:pic>
          <p:nvPicPr>
            <p:cNvPr id="8" name="图片 7">
              <a:extLst>
                <a:ext uri="{FF2B5EF4-FFF2-40B4-BE49-F238E27FC236}">
                  <a16:creationId xmlns:a16="http://schemas.microsoft.com/office/drawing/2014/main" id="{8D356865-AC40-2111-C0D0-4F76936BC996}"/>
                </a:ext>
              </a:extLst>
            </p:cNvPr>
            <p:cNvPicPr>
              <a:picLocks noChangeAspect="1"/>
            </p:cNvPicPr>
            <p:nvPr/>
          </p:nvPicPr>
          <p:blipFill>
            <a:blip r:embed="rId10">
              <a:extLst>
                <a:ext uri="{28A0092B-C50C-407E-A947-70E740481C1C}">
                  <a14:useLocalDpi xmlns:a14="http://schemas.microsoft.com/office/drawing/2010/main" val="0"/>
                </a:ext>
              </a:extLst>
            </a:blip>
            <a:srcRect l="5450" t="11288" r="16749" b="7580"/>
            <a:stretch/>
          </p:blipFill>
          <p:spPr>
            <a:xfrm>
              <a:off x="5397467" y="1286386"/>
              <a:ext cx="3547587" cy="2774627"/>
            </a:xfrm>
            <a:prstGeom prst="rect">
              <a:avLst/>
            </a:prstGeom>
          </p:spPr>
        </p:pic>
        <p:sp>
          <p:nvSpPr>
            <p:cNvPr id="14" name="文本框 13">
              <a:extLst>
                <a:ext uri="{FF2B5EF4-FFF2-40B4-BE49-F238E27FC236}">
                  <a16:creationId xmlns:a16="http://schemas.microsoft.com/office/drawing/2014/main" id="{F217C048-8590-377A-AF26-973241C83692}"/>
                </a:ext>
              </a:extLst>
            </p:cNvPr>
            <p:cNvSpPr txBox="1"/>
            <p:nvPr/>
          </p:nvSpPr>
          <p:spPr>
            <a:xfrm>
              <a:off x="6612534" y="4121083"/>
              <a:ext cx="1117451" cy="369332"/>
            </a:xfrm>
            <a:prstGeom prst="rect">
              <a:avLst/>
            </a:prstGeom>
            <a:noFill/>
          </p:spPr>
          <p:txBody>
            <a:bodyPr wrap="square">
              <a:spAutoFit/>
            </a:bodyPr>
            <a:lstStyle/>
            <a:p>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电势分布</a:t>
              </a:r>
              <a:endParaRPr lang="zh-CN" altLang="en-US" dirty="0"/>
            </a:p>
          </p:txBody>
        </p:sp>
      </p:grpSp>
      <p:grpSp>
        <p:nvGrpSpPr>
          <p:cNvPr id="7" name="组合 6">
            <a:extLst>
              <a:ext uri="{FF2B5EF4-FFF2-40B4-BE49-F238E27FC236}">
                <a16:creationId xmlns:a16="http://schemas.microsoft.com/office/drawing/2014/main" id="{11093A8C-BB20-5FB1-EF81-B6BF3BF87BB3}"/>
              </a:ext>
            </a:extLst>
          </p:cNvPr>
          <p:cNvGrpSpPr/>
          <p:nvPr/>
        </p:nvGrpSpPr>
        <p:grpSpPr>
          <a:xfrm>
            <a:off x="8538254" y="2851579"/>
            <a:ext cx="3105185" cy="3205454"/>
            <a:chOff x="8998842" y="1284961"/>
            <a:chExt cx="3105185" cy="3205454"/>
          </a:xfrm>
        </p:grpSpPr>
        <p:pic>
          <p:nvPicPr>
            <p:cNvPr id="10" name="图片 9">
              <a:extLst>
                <a:ext uri="{FF2B5EF4-FFF2-40B4-BE49-F238E27FC236}">
                  <a16:creationId xmlns:a16="http://schemas.microsoft.com/office/drawing/2014/main" id="{2429C3B9-58F0-60A6-6C1D-8F8541C1C113}"/>
                </a:ext>
              </a:extLst>
            </p:cNvPr>
            <p:cNvPicPr>
              <a:picLocks noChangeAspect="1"/>
            </p:cNvPicPr>
            <p:nvPr/>
          </p:nvPicPr>
          <p:blipFill>
            <a:blip r:embed="rId11">
              <a:extLst>
                <a:ext uri="{28A0092B-C50C-407E-A947-70E740481C1C}">
                  <a14:useLocalDpi xmlns:a14="http://schemas.microsoft.com/office/drawing/2010/main" val="0"/>
                </a:ext>
              </a:extLst>
            </a:blip>
            <a:srcRect l="10337" t="8254" r="17533" b="5810"/>
            <a:stretch/>
          </p:blipFill>
          <p:spPr>
            <a:xfrm>
              <a:off x="8998842" y="1284961"/>
              <a:ext cx="3105185" cy="2774627"/>
            </a:xfrm>
            <a:prstGeom prst="rect">
              <a:avLst/>
            </a:prstGeom>
          </p:spPr>
        </p:pic>
        <p:sp>
          <p:nvSpPr>
            <p:cNvPr id="15" name="文本框 14">
              <a:extLst>
                <a:ext uri="{FF2B5EF4-FFF2-40B4-BE49-F238E27FC236}">
                  <a16:creationId xmlns:a16="http://schemas.microsoft.com/office/drawing/2014/main" id="{74FB212E-5A80-C3D4-95F4-C7185D29F79F}"/>
                </a:ext>
              </a:extLst>
            </p:cNvPr>
            <p:cNvSpPr txBox="1"/>
            <p:nvPr/>
          </p:nvSpPr>
          <p:spPr>
            <a:xfrm>
              <a:off x="9948583" y="4121083"/>
              <a:ext cx="1117451" cy="369332"/>
            </a:xfrm>
            <a:prstGeom prst="rect">
              <a:avLst/>
            </a:prstGeom>
            <a:noFill/>
          </p:spPr>
          <p:txBody>
            <a:bodyPr wrap="square">
              <a:spAutoFit/>
            </a:bodyPr>
            <a:lstStyle/>
            <a:p>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应变分布</a:t>
              </a:r>
              <a:endParaRPr lang="zh-CN" altLang="en-US" dirty="0"/>
            </a:p>
          </p:txBody>
        </p:sp>
      </p:grpSp>
    </p:spTree>
    <p:extLst>
      <p:ext uri="{BB962C8B-B14F-4D97-AF65-F5344CB8AC3E}">
        <p14:creationId xmlns:p14="http://schemas.microsoft.com/office/powerpoint/2010/main" val="38202123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8641738"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多单元的力电响应</a:t>
            </a:r>
          </a:p>
        </p:txBody>
      </p:sp>
      <p:sp>
        <p:nvSpPr>
          <p:cNvPr id="4" name="文本框 3">
            <a:extLst>
              <a:ext uri="{FF2B5EF4-FFF2-40B4-BE49-F238E27FC236}">
                <a16:creationId xmlns:a16="http://schemas.microsoft.com/office/drawing/2014/main" id="{7A5F4122-947C-8EC2-C083-AA81F776E313}"/>
              </a:ext>
            </a:extLst>
          </p:cNvPr>
          <p:cNvSpPr txBox="1"/>
          <p:nvPr/>
        </p:nvSpPr>
        <p:spPr>
          <a:xfrm>
            <a:off x="1801185" y="3897656"/>
            <a:ext cx="8472471" cy="369332"/>
          </a:xfrm>
          <a:prstGeom prst="rect">
            <a:avLst/>
          </a:prstGeom>
          <a:noFill/>
        </p:spPr>
        <p:txBody>
          <a:bodyPr wrap="square">
            <a:spAutoFit/>
          </a:bodyPr>
          <a:lstStyle/>
          <a:p>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通过电压扫描可以获得所需极大值区域与相应应变大小位置确定性分布</a:t>
            </a: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9528CDE9-56A8-081A-288C-9ECC138B37F4}"/>
              </a:ext>
            </a:extLst>
          </p:cNvPr>
          <p:cNvSpPr txBox="1"/>
          <p:nvPr/>
        </p:nvSpPr>
        <p:spPr>
          <a:xfrm>
            <a:off x="1801185" y="4288606"/>
            <a:ext cx="9230885" cy="369332"/>
          </a:xfrm>
          <a:prstGeom prst="rect">
            <a:avLst/>
          </a:prstGeom>
          <a:noFill/>
        </p:spPr>
        <p:txBody>
          <a:bodyPr wrap="square">
            <a:spAutoFit/>
          </a:bodyPr>
          <a:lstStyle/>
          <a:p>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由此可以推论：产生的定值应变大小可以诱导特定位置的</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SPE</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产生或波段调节</a:t>
            </a:r>
          </a:p>
        </p:txBody>
      </p:sp>
      <p:pic>
        <p:nvPicPr>
          <p:cNvPr id="10" name="图片 9">
            <a:extLst>
              <a:ext uri="{FF2B5EF4-FFF2-40B4-BE49-F238E27FC236}">
                <a16:creationId xmlns:a16="http://schemas.microsoft.com/office/drawing/2014/main" id="{ACC695BE-E0C5-7CE5-E4E6-1EC288B809B9}"/>
              </a:ext>
            </a:extLst>
          </p:cNvPr>
          <p:cNvPicPr>
            <a:picLocks noChangeAspect="1"/>
          </p:cNvPicPr>
          <p:nvPr/>
        </p:nvPicPr>
        <p:blipFill>
          <a:blip r:embed="rId6">
            <a:extLst>
              <a:ext uri="{28A0092B-C50C-407E-A947-70E740481C1C}">
                <a14:useLocalDpi xmlns:a14="http://schemas.microsoft.com/office/drawing/2010/main" val="0"/>
              </a:ext>
            </a:extLst>
          </a:blip>
          <a:srcRect l="18697" t="29657" r="41001" b="20013"/>
          <a:stretch/>
        </p:blipFill>
        <p:spPr>
          <a:xfrm>
            <a:off x="1823386" y="1271794"/>
            <a:ext cx="2632941" cy="2466028"/>
          </a:xfrm>
          <a:prstGeom prst="rect">
            <a:avLst/>
          </a:prstGeom>
        </p:spPr>
      </p:pic>
      <p:pic>
        <p:nvPicPr>
          <p:cNvPr id="13" name="图片 12">
            <a:extLst>
              <a:ext uri="{FF2B5EF4-FFF2-40B4-BE49-F238E27FC236}">
                <a16:creationId xmlns:a16="http://schemas.microsoft.com/office/drawing/2014/main" id="{4982A697-BD2B-DF56-C2C9-90E65E9C2A0E}"/>
              </a:ext>
            </a:extLst>
          </p:cNvPr>
          <p:cNvPicPr>
            <a:picLocks noChangeAspect="1"/>
          </p:cNvPicPr>
          <p:nvPr/>
        </p:nvPicPr>
        <p:blipFill>
          <a:blip r:embed="rId7">
            <a:extLst>
              <a:ext uri="{28A0092B-C50C-407E-A947-70E740481C1C}">
                <a14:useLocalDpi xmlns:a14="http://schemas.microsoft.com/office/drawing/2010/main" val="0"/>
              </a:ext>
            </a:extLst>
          </a:blip>
          <a:srcRect l="19229" t="14059" r="26810" b="13177"/>
          <a:stretch/>
        </p:blipFill>
        <p:spPr>
          <a:xfrm>
            <a:off x="4467636" y="1271793"/>
            <a:ext cx="2632941" cy="2466028"/>
          </a:xfrm>
          <a:prstGeom prst="rect">
            <a:avLst/>
          </a:prstGeom>
        </p:spPr>
      </p:pic>
      <p:pic>
        <p:nvPicPr>
          <p:cNvPr id="14" name="图片 13">
            <a:extLst>
              <a:ext uri="{FF2B5EF4-FFF2-40B4-BE49-F238E27FC236}">
                <a16:creationId xmlns:a16="http://schemas.microsoft.com/office/drawing/2014/main" id="{D4133E83-9DAC-C335-70DF-EB8053AFDF91}"/>
              </a:ext>
            </a:extLst>
          </p:cNvPr>
          <p:cNvPicPr>
            <a:picLocks noChangeAspect="1"/>
          </p:cNvPicPr>
          <p:nvPr/>
        </p:nvPicPr>
        <p:blipFill>
          <a:blip r:embed="rId8">
            <a:extLst>
              <a:ext uri="{28A0092B-C50C-407E-A947-70E740481C1C}">
                <a14:useLocalDpi xmlns:a14="http://schemas.microsoft.com/office/drawing/2010/main" val="0"/>
              </a:ext>
            </a:extLst>
          </a:blip>
          <a:srcRect l="19259" t="15556" r="26729" b="11900"/>
          <a:stretch/>
        </p:blipFill>
        <p:spPr>
          <a:xfrm>
            <a:off x="7111966" y="1271793"/>
            <a:ext cx="2632941" cy="2466028"/>
          </a:xfrm>
          <a:prstGeom prst="rect">
            <a:avLst/>
          </a:prstGeom>
        </p:spPr>
      </p:pic>
      <p:pic>
        <p:nvPicPr>
          <p:cNvPr id="7" name="图片 6">
            <a:extLst>
              <a:ext uri="{FF2B5EF4-FFF2-40B4-BE49-F238E27FC236}">
                <a16:creationId xmlns:a16="http://schemas.microsoft.com/office/drawing/2014/main" id="{2FAA8516-4F06-F93B-F66D-1A5AF5FB63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60901" y="1165947"/>
            <a:ext cx="8046410" cy="4526106"/>
          </a:xfrm>
          <a:prstGeom prst="rect">
            <a:avLst/>
          </a:prstGeom>
        </p:spPr>
      </p:pic>
    </p:spTree>
    <p:extLst>
      <p:ext uri="{BB962C8B-B14F-4D97-AF65-F5344CB8AC3E}">
        <p14:creationId xmlns:p14="http://schemas.microsoft.com/office/powerpoint/2010/main" val="9562410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8641738"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神经网络</a:t>
            </a:r>
          </a:p>
        </p:txBody>
      </p:sp>
      <p:pic>
        <p:nvPicPr>
          <p:cNvPr id="4" name="图片 3">
            <a:extLst>
              <a:ext uri="{FF2B5EF4-FFF2-40B4-BE49-F238E27FC236}">
                <a16:creationId xmlns:a16="http://schemas.microsoft.com/office/drawing/2014/main" id="{F4BFA7C7-D490-22D4-F4B8-F497451BB4C6}"/>
              </a:ext>
            </a:extLst>
          </p:cNvPr>
          <p:cNvPicPr>
            <a:picLocks noChangeAspect="1"/>
          </p:cNvPicPr>
          <p:nvPr/>
        </p:nvPicPr>
        <p:blipFill>
          <a:blip r:embed="rId6"/>
          <a:stretch>
            <a:fillRect/>
          </a:stretch>
        </p:blipFill>
        <p:spPr>
          <a:xfrm>
            <a:off x="1065036" y="1334902"/>
            <a:ext cx="4402063" cy="3142832"/>
          </a:xfrm>
          <a:prstGeom prst="rect">
            <a:avLst/>
          </a:prstGeom>
        </p:spPr>
      </p:pic>
      <p:pic>
        <p:nvPicPr>
          <p:cNvPr id="7" name="图片 6">
            <a:extLst>
              <a:ext uri="{FF2B5EF4-FFF2-40B4-BE49-F238E27FC236}">
                <a16:creationId xmlns:a16="http://schemas.microsoft.com/office/drawing/2014/main" id="{3486DA9A-2403-0F50-C2E8-57DB11646123}"/>
              </a:ext>
            </a:extLst>
          </p:cNvPr>
          <p:cNvPicPr>
            <a:picLocks noChangeAspect="1"/>
          </p:cNvPicPr>
          <p:nvPr/>
        </p:nvPicPr>
        <p:blipFill>
          <a:blip r:embed="rId7"/>
          <a:stretch>
            <a:fillRect/>
          </a:stretch>
        </p:blipFill>
        <p:spPr>
          <a:xfrm>
            <a:off x="5467099" y="1409740"/>
            <a:ext cx="6001737" cy="2993155"/>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B72CAA9-B458-501D-53DB-F07DEC22584F}"/>
                  </a:ext>
                </a:extLst>
              </p:cNvPr>
              <p:cNvSpPr txBox="1"/>
              <p:nvPr/>
            </p:nvSpPr>
            <p:spPr>
              <a:xfrm>
                <a:off x="828169" y="4648152"/>
                <a:ext cx="9948688" cy="369332"/>
              </a:xfrm>
              <a:prstGeom prst="rect">
                <a:avLst/>
              </a:prstGeom>
              <a:noFill/>
            </p:spPr>
            <p:txBody>
              <a:bodyPr wrap="square">
                <a:spAutoFit/>
              </a:bodyPr>
              <a:lstStyle/>
              <a:p>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一个基本 </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ANN </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对输入</a:t>
                </a:r>
                <a14:m>
                  <m:oMath xmlns:m="http://schemas.openxmlformats.org/officeDocument/2006/math">
                    <m:sSub>
                      <m:sSubPr>
                        <m:ctrlPr>
                          <a:rPr lang="en-US" altLang="zh-CN" sz="18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8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𝑥</m:t>
                        </m:r>
                      </m:e>
                      <m:sub>
                        <m:r>
                          <a:rPr lang="en-US" altLang="zh-CN" sz="1800"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1</m:t>
                        </m:r>
                      </m:sub>
                    </m:sSub>
                  </m:oMath>
                </a14:m>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t>
                </a:r>
                <a14:m>
                  <m:oMath xmlns:m="http://schemas.openxmlformats.org/officeDocument/2006/math">
                    <m:sSub>
                      <m:sSubPr>
                        <m:ctrlP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t>𝑥</m:t>
                        </m:r>
                      </m:e>
                      <m:sub>
                        <m:r>
                          <a:rPr lang="en-US" altLang="zh-CN"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2</m:t>
                        </m:r>
                      </m:sub>
                    </m:sSub>
                  </m:oMath>
                </a14:m>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t>
                </a:r>
                <a14:m>
                  <m:oMath xmlns:m="http://schemas.openxmlformats.org/officeDocument/2006/math">
                    <m:sSub>
                      <m:sSubPr>
                        <m:ctrlP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t>𝑥</m:t>
                        </m:r>
                      </m:e>
                      <m:sub>
                        <m:r>
                          <a:rPr lang="en-US" altLang="zh-CN"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3</m:t>
                        </m:r>
                      </m:sub>
                    </m:sSub>
                  </m:oMath>
                </a14:m>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执行简单的加权求和（权重为</a:t>
                </a:r>
                <a14:m>
                  <m:oMath xmlns:m="http://schemas.openxmlformats.org/officeDocument/2006/math">
                    <m:sSub>
                      <m:sSubPr>
                        <m:ctrlP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m:rPr>
                            <m:nor/>
                          </m:rPr>
                          <a:rPr lang="zh-CN" altLang="en-US"/>
                          <m:t>𝜔</m:t>
                        </m:r>
                      </m:e>
                      <m:sub>
                        <m: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t>1</m:t>
                        </m:r>
                      </m:sub>
                    </m:sSub>
                  </m:oMath>
                </a14:m>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t>
                </a:r>
                <a14:m>
                  <m:oMath xmlns:m="http://schemas.openxmlformats.org/officeDocument/2006/math">
                    <m:sSub>
                      <m:sSubPr>
                        <m:ctrlP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m:rPr>
                            <m:nor/>
                          </m:rPr>
                          <a:rPr lang="zh-CN" altLang="en-US"/>
                          <m:t>𝜔</m:t>
                        </m:r>
                      </m:e>
                      <m:sub>
                        <m: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t>2</m:t>
                        </m:r>
                      </m:sub>
                    </m:sSub>
                  </m:oMath>
                </a14:m>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t>
                </a:r>
                <a14:m>
                  <m:oMath xmlns:m="http://schemas.openxmlformats.org/officeDocument/2006/math">
                    <m:sSub>
                      <m:sSubPr>
                        <m:ctrlP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m:rPr>
                            <m:nor/>
                          </m:rPr>
                          <a:rPr lang="zh-CN" altLang="en-US"/>
                          <m:t>𝜔</m:t>
                        </m:r>
                      </m:e>
                      <m:sub>
                        <m: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t>3</m:t>
                        </m:r>
                      </m:sub>
                    </m:sSub>
                    <m: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t> </m:t>
                    </m:r>
                  </m:oMath>
                </a14:m>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）并判断激活函数输出；</a:t>
                </a: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0" name="文本框 9">
                <a:extLst>
                  <a:ext uri="{FF2B5EF4-FFF2-40B4-BE49-F238E27FC236}">
                    <a16:creationId xmlns:a16="http://schemas.microsoft.com/office/drawing/2014/main" id="{7B72CAA9-B458-501D-53DB-F07DEC22584F}"/>
                  </a:ext>
                </a:extLst>
              </p:cNvPr>
              <p:cNvSpPr txBox="1">
                <a:spLocks noRot="1" noChangeAspect="1" noMove="1" noResize="1" noEditPoints="1" noAdjustHandles="1" noChangeArrowheads="1" noChangeShapeType="1" noTextEdit="1"/>
              </p:cNvSpPr>
              <p:nvPr/>
            </p:nvSpPr>
            <p:spPr>
              <a:xfrm>
                <a:off x="828169" y="4648152"/>
                <a:ext cx="9948688" cy="369332"/>
              </a:xfrm>
              <a:prstGeom prst="rect">
                <a:avLst/>
              </a:prstGeom>
              <a:blipFill>
                <a:blip r:embed="rId8"/>
                <a:stretch>
                  <a:fillRect l="-551" t="-8197" b="-24590"/>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D965C6C5-C85C-492D-BA13-70406FAEE76F}"/>
              </a:ext>
            </a:extLst>
          </p:cNvPr>
          <p:cNvSpPr txBox="1"/>
          <p:nvPr/>
        </p:nvSpPr>
        <p:spPr>
          <a:xfrm>
            <a:off x="823875" y="5181273"/>
            <a:ext cx="9758189" cy="369332"/>
          </a:xfrm>
          <a:prstGeom prst="rect">
            <a:avLst/>
          </a:prstGeom>
          <a:noFill/>
        </p:spPr>
        <p:txBody>
          <a:bodyPr wrap="square">
            <a:spAutoFit/>
          </a:bodyPr>
          <a:lstStyle/>
          <a:p>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本工作利用神经网络完成压电器件的</a:t>
            </a:r>
            <a:r>
              <a:rPr lang="zh-CN" altLang="en-US"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应变</a:t>
            </a:r>
            <a:r>
              <a:rPr lang="en-US" altLang="zh-CN"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电势</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这一非线性映射的模型建立与结果预测。</a:t>
            </a: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4821438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CAE3DB25-FBC5-E0BA-F654-4D5A3CD25E76}"/>
              </a:ext>
            </a:extLst>
          </p:cNvPr>
          <p:cNvPicPr>
            <a:picLocks noChangeAspect="1"/>
          </p:cNvPicPr>
          <p:nvPr/>
        </p:nvPicPr>
        <p:blipFill>
          <a:blip r:embed="rId6"/>
          <a:stretch>
            <a:fillRect/>
          </a:stretch>
        </p:blipFill>
        <p:spPr>
          <a:xfrm>
            <a:off x="2320464" y="4507538"/>
            <a:ext cx="6869835" cy="2262313"/>
          </a:xfrm>
          <a:prstGeom prst="rect">
            <a:avLst/>
          </a:prstGeom>
        </p:spPr>
      </p:pic>
      <p:pic>
        <p:nvPicPr>
          <p:cNvPr id="5" name="图片 4">
            <a:extLst>
              <a:ext uri="{FF2B5EF4-FFF2-40B4-BE49-F238E27FC236}">
                <a16:creationId xmlns:a16="http://schemas.microsoft.com/office/drawing/2014/main" id="{91BE37A6-63CF-BA52-E1CD-A9AAF4FF8F15}"/>
              </a:ext>
            </a:extLst>
          </p:cNvPr>
          <p:cNvPicPr>
            <a:picLocks noChangeAspect="1"/>
          </p:cNvPicPr>
          <p:nvPr/>
        </p:nvPicPr>
        <p:blipFill>
          <a:blip r:embed="rId7"/>
          <a:srcRect l="18936" t="537" r="19900" b="1474"/>
          <a:stretch/>
        </p:blipFill>
        <p:spPr>
          <a:xfrm>
            <a:off x="1662673" y="1340758"/>
            <a:ext cx="3326004" cy="3015601"/>
          </a:xfrm>
          <a:prstGeom prst="rect">
            <a:avLst/>
          </a:prstGeom>
        </p:spPr>
      </p:pic>
      <p:sp>
        <p:nvSpPr>
          <p:cNvPr id="2" name="文本框 1">
            <a:extLst>
              <a:ext uri="{FF2B5EF4-FFF2-40B4-BE49-F238E27FC236}">
                <a16:creationId xmlns:a16="http://schemas.microsoft.com/office/drawing/2014/main" id="{658D2853-E2AE-5D45-B9C0-CC854AF1600E}"/>
              </a:ext>
            </a:extLst>
          </p:cNvPr>
          <p:cNvSpPr txBox="1"/>
          <p:nvPr/>
        </p:nvSpPr>
        <p:spPr>
          <a:xfrm>
            <a:off x="548561" y="448171"/>
            <a:ext cx="8641738"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神经网络控制应变响应</a:t>
            </a:r>
          </a:p>
        </p:txBody>
      </p:sp>
      <p:sp>
        <p:nvSpPr>
          <p:cNvPr id="7" name="文本框 6">
            <a:extLst>
              <a:ext uri="{FF2B5EF4-FFF2-40B4-BE49-F238E27FC236}">
                <a16:creationId xmlns:a16="http://schemas.microsoft.com/office/drawing/2014/main" id="{20811000-465B-0A58-CF7D-096A85A05E45}"/>
              </a:ext>
            </a:extLst>
          </p:cNvPr>
          <p:cNvSpPr txBox="1"/>
          <p:nvPr/>
        </p:nvSpPr>
        <p:spPr>
          <a:xfrm>
            <a:off x="3193035" y="970897"/>
            <a:ext cx="512469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仿真模拟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提取数据训练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模型预测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仿真比较</a:t>
            </a:r>
            <a:endParaRPr lang="zh-CN" altLang="en-US" dirty="0"/>
          </a:p>
        </p:txBody>
      </p:sp>
      <p:pic>
        <p:nvPicPr>
          <p:cNvPr id="8" name="图片 7" descr="文本&#10;&#10;描述已自动生成">
            <a:extLst>
              <a:ext uri="{FF2B5EF4-FFF2-40B4-BE49-F238E27FC236}">
                <a16:creationId xmlns:a16="http://schemas.microsoft.com/office/drawing/2014/main" id="{CDB94F54-21FB-2408-223E-13C6734B47ED}"/>
              </a:ext>
            </a:extLst>
          </p:cNvPr>
          <p:cNvPicPr>
            <a:picLocks noChangeAspect="1"/>
          </p:cNvPicPr>
          <p:nvPr/>
        </p:nvPicPr>
        <p:blipFill>
          <a:blip r:embed="rId8"/>
          <a:srcRect l="1829" t="46030"/>
          <a:stretch/>
        </p:blipFill>
        <p:spPr>
          <a:xfrm>
            <a:off x="5417735" y="1340229"/>
            <a:ext cx="4578368" cy="984310"/>
          </a:xfrm>
          <a:prstGeom prst="rect">
            <a:avLst/>
          </a:prstGeom>
        </p:spPr>
      </p:pic>
      <p:pic>
        <p:nvPicPr>
          <p:cNvPr id="12" name="图片 11" descr="文本&#10;&#10;描述已自动生成">
            <a:extLst>
              <a:ext uri="{FF2B5EF4-FFF2-40B4-BE49-F238E27FC236}">
                <a16:creationId xmlns:a16="http://schemas.microsoft.com/office/drawing/2014/main" id="{302E8CE2-C769-3F30-AD6B-61D88BCE690A}"/>
              </a:ext>
            </a:extLst>
          </p:cNvPr>
          <p:cNvPicPr>
            <a:picLocks noChangeAspect="1"/>
          </p:cNvPicPr>
          <p:nvPr/>
        </p:nvPicPr>
        <p:blipFill>
          <a:blip r:embed="rId9"/>
          <a:srcRect t="21489"/>
          <a:stretch/>
        </p:blipFill>
        <p:spPr>
          <a:xfrm>
            <a:off x="5417735" y="2349034"/>
            <a:ext cx="4578368" cy="991774"/>
          </a:xfrm>
          <a:prstGeom prst="rect">
            <a:avLst/>
          </a:prstGeom>
        </p:spPr>
      </p:pic>
      <p:pic>
        <p:nvPicPr>
          <p:cNvPr id="14" name="图片 13" descr="文本&#10;&#10;描述已自动生成">
            <a:extLst>
              <a:ext uri="{FF2B5EF4-FFF2-40B4-BE49-F238E27FC236}">
                <a16:creationId xmlns:a16="http://schemas.microsoft.com/office/drawing/2014/main" id="{DD57C8B1-18F8-8032-0324-F01FD318DB1A}"/>
              </a:ext>
            </a:extLst>
          </p:cNvPr>
          <p:cNvPicPr>
            <a:picLocks noChangeAspect="1"/>
          </p:cNvPicPr>
          <p:nvPr/>
        </p:nvPicPr>
        <p:blipFill>
          <a:blip r:embed="rId10"/>
          <a:srcRect t="46588"/>
          <a:stretch/>
        </p:blipFill>
        <p:spPr>
          <a:xfrm>
            <a:off x="5417735" y="3376830"/>
            <a:ext cx="4578368" cy="979529"/>
          </a:xfrm>
          <a:prstGeom prst="rect">
            <a:avLst/>
          </a:prstGeom>
        </p:spPr>
      </p:pic>
    </p:spTree>
    <p:extLst>
      <p:ext uri="{BB962C8B-B14F-4D97-AF65-F5344CB8AC3E}">
        <p14:creationId xmlns:p14="http://schemas.microsoft.com/office/powerpoint/2010/main" val="3215102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9255"/>
            <a:ext cx="8292417" cy="646331"/>
          </a:xfrm>
          <a:prstGeom prst="rect">
            <a:avLst/>
          </a:prstGeom>
          <a:noFill/>
        </p:spPr>
        <p:txBody>
          <a:bodyPr wrap="square" rtlCol="0">
            <a:spAutoFit/>
          </a:bodyPr>
          <a:lstStyle/>
          <a:p>
            <a:r>
              <a:rPr kumimoji="1" lang="zh-CN" altLang="en-US"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总结与展望</a:t>
            </a:r>
            <a:endPar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10">
            <a:extLst>
              <a:ext uri="{FF2B5EF4-FFF2-40B4-BE49-F238E27FC236}">
                <a16:creationId xmlns:a16="http://schemas.microsoft.com/office/drawing/2014/main" id="{9B5BDD86-9F09-4803-9EA8-732DA603C8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 action="ppaction://noaction"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D692EBB-5A5D-9A4B-1699-76F518A401CF}"/>
              </a:ext>
            </a:extLst>
          </p:cNvPr>
          <p:cNvSpPr txBox="1"/>
          <p:nvPr/>
        </p:nvSpPr>
        <p:spPr>
          <a:xfrm>
            <a:off x="542584" y="448171"/>
            <a:ext cx="9742921"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总结</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BCD8348-5F97-448A-0FAD-F3944A59E7C2}"/>
                  </a:ext>
                </a:extLst>
              </p:cNvPr>
              <p:cNvSpPr txBox="1"/>
              <p:nvPr/>
            </p:nvSpPr>
            <p:spPr>
              <a:xfrm>
                <a:off x="1132840" y="3645040"/>
                <a:ext cx="9926320" cy="2031325"/>
              </a:xfrm>
              <a:prstGeom prst="rect">
                <a:avLst/>
              </a:prstGeom>
              <a:noFill/>
            </p:spPr>
            <p:txBody>
              <a:bodyPr wrap="square" rtlCol="0">
                <a:spAutoFit/>
              </a:bodyPr>
              <a:lstStyle/>
              <a:p>
                <a:pPr marL="342900" indent="-342900">
                  <a:buAutoNum type="arabicPeriod"/>
                </a:pPr>
                <a:r>
                  <a:rPr lang="zh-CN" altLang="en-US" dirty="0">
                    <a:latin typeface="微软雅黑" panose="020B0503020204020204" pitchFamily="34" charset="-122"/>
                    <a:ea typeface="微软雅黑" panose="020B0503020204020204" pitchFamily="34" charset="-122"/>
                  </a:rPr>
                  <a:t>制备单层</a:t>
                </a:r>
                <a:r>
                  <a:rPr lang="en-US" altLang="zh-CN" dirty="0">
                    <a:latin typeface="微软雅黑" panose="020B0503020204020204" pitchFamily="34" charset="-122"/>
                    <a:ea typeface="微软雅黑" panose="020B0503020204020204" pitchFamily="34" charset="-122"/>
                  </a:rPr>
                  <a:t>TMDs</a:t>
                </a:r>
                <a:r>
                  <a:rPr lang="zh-CN" altLang="en-US" dirty="0">
                    <a:latin typeface="微软雅黑" panose="020B0503020204020204" pitchFamily="34" charset="-122"/>
                    <a:ea typeface="微软雅黑" panose="020B0503020204020204" pitchFamily="34" charset="-122"/>
                  </a:rPr>
                  <a:t>材料</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m:rPr>
                            <m:sty m:val="p"/>
                          </m:rPr>
                          <a:rPr lang="en-US" altLang="zh-CN" dirty="0">
                            <a:latin typeface="Cambria Math" panose="02040503050406030204" pitchFamily="18" charset="0"/>
                            <a:ea typeface="微软雅黑" panose="020B0503020204020204" pitchFamily="34" charset="-122"/>
                          </a:rPr>
                          <m:t>WSe</m:t>
                        </m:r>
                      </m:e>
                      <m:sub>
                        <m:r>
                          <a:rPr lang="en-US" altLang="zh-CN" dirty="0">
                            <a:latin typeface="Cambria Math" panose="02040503050406030204" pitchFamily="18" charset="0"/>
                            <a:ea typeface="微软雅黑" panose="020B0503020204020204" pitchFamily="34" charset="-122"/>
                          </a:rPr>
                          <m:t>2</m:t>
                        </m:r>
                      </m:sub>
                    </m:sSub>
                  </m:oMath>
                </a14:m>
                <a:r>
                  <a:rPr lang="zh-CN" altLang="en-US" dirty="0">
                    <a:latin typeface="微软雅黑" panose="020B0503020204020204" pitchFamily="34" charset="-122"/>
                    <a:ea typeface="微软雅黑" panose="020B0503020204020204" pitchFamily="34" charset="-122"/>
                  </a:rPr>
                  <a:t>样品并表征其</a:t>
                </a:r>
                <a:r>
                  <a:rPr lang="zh-CN" altLang="en-US" dirty="0">
                    <a:solidFill>
                      <a:srgbClr val="FF0000"/>
                    </a:solidFill>
                    <a:latin typeface="微软雅黑" panose="020B0503020204020204" pitchFamily="34" charset="-122"/>
                    <a:ea typeface="微软雅黑" panose="020B0503020204020204" pitchFamily="34" charset="-122"/>
                  </a:rPr>
                  <a:t>预应变下</a:t>
                </a:r>
                <a:r>
                  <a:rPr lang="zh-CN" altLang="en-US" dirty="0">
                    <a:latin typeface="微软雅黑" panose="020B0503020204020204" pitchFamily="34" charset="-122"/>
                    <a:ea typeface="微软雅黑" panose="020B0503020204020204" pitchFamily="34" charset="-122"/>
                  </a:rPr>
                  <a:t>的单光子发射；</a:t>
                </a: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r>
                  <a:rPr lang="zh-CN" altLang="en-US" dirty="0">
                    <a:latin typeface="微软雅黑" panose="020B0503020204020204" pitchFamily="34" charset="-122"/>
                    <a:ea typeface="微软雅黑" panose="020B0503020204020204" pitchFamily="34" charset="-122"/>
                  </a:rPr>
                  <a:t>使用有限元软件对压电材料阵列进行</a:t>
                </a:r>
                <a:r>
                  <a:rPr lang="zh-CN" altLang="en-US" dirty="0">
                    <a:solidFill>
                      <a:srgbClr val="FF0000"/>
                    </a:solidFill>
                    <a:latin typeface="微软雅黑" panose="020B0503020204020204" pitchFamily="34" charset="-122"/>
                    <a:ea typeface="微软雅黑" panose="020B0503020204020204" pitchFamily="34" charset="-122"/>
                  </a:rPr>
                  <a:t>形状设计</a:t>
                </a:r>
                <a:r>
                  <a:rPr lang="zh-CN" altLang="en-US" dirty="0">
                    <a:latin typeface="微软雅黑" panose="020B0503020204020204" pitchFamily="34" charset="-122"/>
                    <a:ea typeface="微软雅黑" panose="020B0503020204020204" pitchFamily="34" charset="-122"/>
                  </a:rPr>
                  <a:t>与</a:t>
                </a:r>
                <a:r>
                  <a:rPr lang="zh-CN" altLang="en-US" dirty="0">
                    <a:solidFill>
                      <a:srgbClr val="FF0000"/>
                    </a:solidFill>
                    <a:latin typeface="微软雅黑" panose="020B0503020204020204" pitchFamily="34" charset="-122"/>
                    <a:ea typeface="微软雅黑" panose="020B0503020204020204" pitchFamily="34" charset="-122"/>
                  </a:rPr>
                  <a:t>力电耦合仿真</a:t>
                </a:r>
                <a:r>
                  <a:rPr lang="zh-CN" altLang="en-US" dirty="0">
                    <a:latin typeface="微软雅黑" panose="020B0503020204020204" pitchFamily="34" charset="-122"/>
                    <a:ea typeface="微软雅黑" panose="020B0503020204020204" pitchFamily="34" charset="-122"/>
                  </a:rPr>
                  <a:t>，实现了对上层的二维材料产生</a:t>
                </a:r>
                <a:r>
                  <a:rPr lang="zh-CN" altLang="en-US" dirty="0">
                    <a:solidFill>
                      <a:srgbClr val="FF0000"/>
                    </a:solidFill>
                    <a:latin typeface="微软雅黑" panose="020B0503020204020204" pitchFamily="34" charset="-122"/>
                    <a:ea typeface="微软雅黑" panose="020B0503020204020204" pitchFamily="34" charset="-122"/>
                  </a:rPr>
                  <a:t>确定性</a:t>
                </a:r>
                <a:r>
                  <a:rPr lang="zh-CN" altLang="en-US" dirty="0">
                    <a:latin typeface="微软雅黑" panose="020B0503020204020204" pitchFamily="34" charset="-122"/>
                    <a:ea typeface="微软雅黑" panose="020B0503020204020204" pitchFamily="34" charset="-122"/>
                  </a:rPr>
                  <a:t>的面内应变，进而能够对单光子发射位置与能量调节；</a:t>
                </a: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r>
                  <a:rPr lang="zh-CN" altLang="en-US" dirty="0">
                    <a:latin typeface="微软雅黑" panose="020B0503020204020204" pitchFamily="34" charset="-122"/>
                    <a:ea typeface="微软雅黑" panose="020B0503020204020204" pitchFamily="34" charset="-122"/>
                  </a:rPr>
                  <a:t>利用神经网络对</a:t>
                </a:r>
                <a:r>
                  <a:rPr lang="zh-CN" altLang="en-US" dirty="0">
                    <a:solidFill>
                      <a:srgbClr val="FF0000"/>
                    </a:solidFill>
                    <a:latin typeface="微软雅黑" panose="020B0503020204020204" pitchFamily="34" charset="-122"/>
                    <a:ea typeface="微软雅黑" panose="020B0503020204020204" pitchFamily="34" charset="-122"/>
                  </a:rPr>
                  <a:t>电压</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应变</a:t>
                </a:r>
                <a:r>
                  <a:rPr lang="zh-CN" altLang="en-US" dirty="0">
                    <a:latin typeface="微软雅黑" panose="020B0503020204020204" pitchFamily="34" charset="-122"/>
                    <a:ea typeface="微软雅黑" panose="020B0503020204020204" pitchFamily="34" charset="-122"/>
                  </a:rPr>
                  <a:t>这一复杂映射进行建模，完成了压电单元应变分布控制的</a:t>
                </a:r>
                <a:r>
                  <a:rPr lang="zh-CN" altLang="en-US" dirty="0">
                    <a:solidFill>
                      <a:srgbClr val="FF0000"/>
                    </a:solidFill>
                    <a:latin typeface="微软雅黑" panose="020B0503020204020204" pitchFamily="34" charset="-122"/>
                    <a:ea typeface="微软雅黑" panose="020B0503020204020204" pitchFamily="34" charset="-122"/>
                  </a:rPr>
                  <a:t>编程化</a:t>
                </a:r>
                <a:r>
                  <a:rPr lang="zh-CN" altLang="en-US" dirty="0">
                    <a:latin typeface="微软雅黑" panose="020B0503020204020204" pitchFamily="34" charset="-122"/>
                    <a:ea typeface="微软雅黑" panose="020B0503020204020204" pitchFamily="34" charset="-122"/>
                  </a:rPr>
                  <a:t>，从而确定性调控</a:t>
                </a:r>
                <a:r>
                  <a:rPr lang="zh-CN" altLang="en-US" dirty="0">
                    <a:solidFill>
                      <a:srgbClr val="FF0000"/>
                    </a:solidFill>
                    <a:latin typeface="微软雅黑" panose="020B0503020204020204" pitchFamily="34" charset="-122"/>
                    <a:ea typeface="微软雅黑" panose="020B0503020204020204" pitchFamily="34" charset="-122"/>
                  </a:rPr>
                  <a:t>上层二维材料</a:t>
                </a:r>
                <a:r>
                  <a:rPr lang="zh-CN" altLang="en-US" dirty="0">
                    <a:latin typeface="微软雅黑" panose="020B0503020204020204" pitchFamily="34" charset="-122"/>
                    <a:ea typeface="微软雅黑" panose="020B0503020204020204" pitchFamily="34" charset="-122"/>
                  </a:rPr>
                  <a:t>的面内应变诱导单光子发射。</a:t>
                </a:r>
                <a:endParaRPr lang="en-US" altLang="zh-CN" dirty="0">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0BCD8348-5F97-448A-0FAD-F3944A59E7C2}"/>
                  </a:ext>
                </a:extLst>
              </p:cNvPr>
              <p:cNvSpPr txBox="1">
                <a:spLocks noRot="1" noChangeAspect="1" noMove="1" noResize="1" noEditPoints="1" noAdjustHandles="1" noChangeArrowheads="1" noChangeShapeType="1" noTextEdit="1"/>
              </p:cNvSpPr>
              <p:nvPr/>
            </p:nvSpPr>
            <p:spPr>
              <a:xfrm>
                <a:off x="1132840" y="3645040"/>
                <a:ext cx="9926320" cy="2031325"/>
              </a:xfrm>
              <a:prstGeom prst="rect">
                <a:avLst/>
              </a:prstGeom>
              <a:blipFill>
                <a:blip r:embed="rId5"/>
                <a:stretch>
                  <a:fillRect l="-676" t="-3003" r="-860" b="-390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F931109-5F58-75EC-9899-874BBF0516C1}"/>
              </a:ext>
            </a:extLst>
          </p:cNvPr>
          <p:cNvPicPr>
            <a:picLocks noChangeAspect="1"/>
          </p:cNvPicPr>
          <p:nvPr/>
        </p:nvPicPr>
        <p:blipFill>
          <a:blip r:embed="rId6"/>
          <a:srcRect l="1756" t="3300" r="3090" b="2141"/>
          <a:stretch/>
        </p:blipFill>
        <p:spPr>
          <a:xfrm>
            <a:off x="954316" y="1072624"/>
            <a:ext cx="2708313" cy="2351487"/>
          </a:xfrm>
          <a:prstGeom prst="rect">
            <a:avLst/>
          </a:prstGeom>
        </p:spPr>
      </p:pic>
      <p:pic>
        <p:nvPicPr>
          <p:cNvPr id="5" name="图片 4">
            <a:extLst>
              <a:ext uri="{FF2B5EF4-FFF2-40B4-BE49-F238E27FC236}">
                <a16:creationId xmlns:a16="http://schemas.microsoft.com/office/drawing/2014/main" id="{92FCBADA-DE1A-EE5E-6980-7D642299264F}"/>
              </a:ext>
            </a:extLst>
          </p:cNvPr>
          <p:cNvPicPr>
            <a:picLocks noChangeAspect="1"/>
          </p:cNvPicPr>
          <p:nvPr/>
        </p:nvPicPr>
        <p:blipFill>
          <a:blip r:embed="rId7"/>
          <a:srcRect l="15978" t="14965" r="26752" b="15387"/>
          <a:stretch/>
        </p:blipFill>
        <p:spPr>
          <a:xfrm>
            <a:off x="4044183" y="1072625"/>
            <a:ext cx="2480963" cy="2351486"/>
          </a:xfrm>
          <a:prstGeom prst="rect">
            <a:avLst/>
          </a:prstGeom>
        </p:spPr>
      </p:pic>
      <p:pic>
        <p:nvPicPr>
          <p:cNvPr id="9" name="图片 8" descr="文本&#10;&#10;描述已自动生成">
            <a:extLst>
              <a:ext uri="{FF2B5EF4-FFF2-40B4-BE49-F238E27FC236}">
                <a16:creationId xmlns:a16="http://schemas.microsoft.com/office/drawing/2014/main" id="{7E76C4E0-25A5-3BCA-9BC5-48E9AD928749}"/>
              </a:ext>
            </a:extLst>
          </p:cNvPr>
          <p:cNvPicPr>
            <a:picLocks noChangeAspect="1"/>
          </p:cNvPicPr>
          <p:nvPr/>
        </p:nvPicPr>
        <p:blipFill>
          <a:blip r:embed="rId8"/>
          <a:srcRect t="-349" r="21047"/>
          <a:stretch/>
        </p:blipFill>
        <p:spPr>
          <a:xfrm>
            <a:off x="6906700" y="1072624"/>
            <a:ext cx="4618758" cy="2351486"/>
          </a:xfrm>
          <a:prstGeom prst="rect">
            <a:avLst/>
          </a:prstGeom>
        </p:spPr>
      </p:pic>
    </p:spTree>
    <p:extLst>
      <p:ext uri="{BB962C8B-B14F-4D97-AF65-F5344CB8AC3E}">
        <p14:creationId xmlns:p14="http://schemas.microsoft.com/office/powerpoint/2010/main" val="4212495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 action="ppaction://noaction"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D692EBB-5A5D-9A4B-1699-76F518A401CF}"/>
              </a:ext>
            </a:extLst>
          </p:cNvPr>
          <p:cNvSpPr txBox="1"/>
          <p:nvPr/>
        </p:nvSpPr>
        <p:spPr>
          <a:xfrm>
            <a:off x="542584" y="448171"/>
            <a:ext cx="9742921"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展望</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434229FD-C25D-1CE3-F2FD-C99951BEAB18}"/>
              </a:ext>
            </a:extLst>
          </p:cNvPr>
          <p:cNvSpPr txBox="1"/>
          <p:nvPr/>
        </p:nvSpPr>
        <p:spPr>
          <a:xfrm>
            <a:off x="1349828" y="3726933"/>
            <a:ext cx="9926320" cy="1754326"/>
          </a:xfrm>
          <a:prstGeom prst="rect">
            <a:avLst/>
          </a:prstGeom>
          <a:noFill/>
        </p:spPr>
        <p:txBody>
          <a:bodyPr wrap="square" rtlCol="0">
            <a:spAutoFit/>
          </a:bodyPr>
          <a:lstStyle/>
          <a:p>
            <a:pPr marL="342900" indent="-342900">
              <a:buAutoNum type="arabicPeriod"/>
            </a:pPr>
            <a:r>
              <a:rPr lang="zh-CN" altLang="en-US" dirty="0">
                <a:latin typeface="微软雅黑" panose="020B0503020204020204" pitchFamily="34" charset="-122"/>
                <a:ea typeface="微软雅黑" panose="020B0503020204020204" pitchFamily="34" charset="-122"/>
              </a:rPr>
              <a:t>细化网格提高有限元计算精度，改善参数降低神经网络模型</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r>
              <a:rPr lang="zh-CN" altLang="en-US" dirty="0">
                <a:latin typeface="微软雅黑" panose="020B0503020204020204" pitchFamily="34" charset="-122"/>
                <a:ea typeface="微软雅黑" panose="020B0503020204020204" pitchFamily="34" charset="-122"/>
              </a:rPr>
              <a:t>仿真模型加入端口电极，使用</a:t>
            </a:r>
            <a:r>
              <a:rPr lang="en-US" altLang="zh-CN" dirty="0">
                <a:latin typeface="微软雅黑" panose="020B0503020204020204" pitchFamily="34" charset="-122"/>
                <a:ea typeface="微软雅黑" panose="020B0503020204020204" pitchFamily="34" charset="-122"/>
              </a:rPr>
              <a:t>DFT</a:t>
            </a:r>
            <a:r>
              <a:rPr lang="zh-CN" altLang="en-US" dirty="0">
                <a:latin typeface="微软雅黑" panose="020B0503020204020204" pitchFamily="34" charset="-122"/>
                <a:ea typeface="微软雅黑" panose="020B0503020204020204" pitchFamily="34" charset="-122"/>
              </a:rPr>
              <a:t>软件包精确计算调控后的上层材料能带；</a:t>
            </a: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FontTx/>
              <a:buAutoNum type="arabicPeriod"/>
            </a:pPr>
            <a:r>
              <a:rPr lang="zh-CN" altLang="en-US" dirty="0">
                <a:latin typeface="微软雅黑" panose="020B0503020204020204" pitchFamily="34" charset="-122"/>
                <a:ea typeface="微软雅黑" panose="020B0503020204020204" pitchFamily="34" charset="-122"/>
              </a:rPr>
              <a:t>实验上制作为阵列器件，将二维材料转移后调控电压测量光谱以验证应变诱导</a:t>
            </a:r>
            <a:r>
              <a:rPr lang="en-US" altLang="zh-CN" dirty="0">
                <a:latin typeface="微软雅黑" panose="020B0503020204020204" pitchFamily="34" charset="-122"/>
                <a:ea typeface="微软雅黑" panose="020B0503020204020204" pitchFamily="34" charset="-122"/>
              </a:rPr>
              <a:t>SPE</a:t>
            </a:r>
            <a:r>
              <a:rPr lang="zh-CN" altLang="en-US" dirty="0">
                <a:latin typeface="微软雅黑" panose="020B0503020204020204" pitchFamily="34" charset="-122"/>
                <a:ea typeface="微软雅黑" panose="020B0503020204020204" pitchFamily="34" charset="-122"/>
              </a:rPr>
              <a:t>的有效性。</a:t>
            </a: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endParaRPr lang="en-US" altLang="zh-CN" dirty="0"/>
          </a:p>
        </p:txBody>
      </p:sp>
      <p:pic>
        <p:nvPicPr>
          <p:cNvPr id="5" name="图片 4">
            <a:extLst>
              <a:ext uri="{FF2B5EF4-FFF2-40B4-BE49-F238E27FC236}">
                <a16:creationId xmlns:a16="http://schemas.microsoft.com/office/drawing/2014/main" id="{AEC8546F-9E01-35C6-D961-BE28648FC767}"/>
              </a:ext>
            </a:extLst>
          </p:cNvPr>
          <p:cNvPicPr>
            <a:picLocks noChangeAspect="1"/>
          </p:cNvPicPr>
          <p:nvPr/>
        </p:nvPicPr>
        <p:blipFill>
          <a:blip r:embed="rId5"/>
          <a:stretch>
            <a:fillRect/>
          </a:stretch>
        </p:blipFill>
        <p:spPr>
          <a:xfrm>
            <a:off x="1276247" y="1086902"/>
            <a:ext cx="5036741" cy="2419973"/>
          </a:xfrm>
          <a:prstGeom prst="rect">
            <a:avLst/>
          </a:prstGeom>
        </p:spPr>
      </p:pic>
      <p:pic>
        <p:nvPicPr>
          <p:cNvPr id="8" name="图片 7" descr="图片包含 室内, 桌子, 杯子, 电脑&#10;&#10;描述已自动生成">
            <a:extLst>
              <a:ext uri="{FF2B5EF4-FFF2-40B4-BE49-F238E27FC236}">
                <a16:creationId xmlns:a16="http://schemas.microsoft.com/office/drawing/2014/main" id="{5382C834-F617-CE2F-62A8-B87E88E35030}"/>
              </a:ext>
            </a:extLst>
          </p:cNvPr>
          <p:cNvPicPr>
            <a:picLocks noChangeAspect="1"/>
          </p:cNvPicPr>
          <p:nvPr/>
        </p:nvPicPr>
        <p:blipFill>
          <a:blip r:embed="rId6"/>
          <a:stretch>
            <a:fillRect/>
          </a:stretch>
        </p:blipFill>
        <p:spPr>
          <a:xfrm>
            <a:off x="6690624" y="1086902"/>
            <a:ext cx="4299837" cy="2419973"/>
          </a:xfrm>
          <a:prstGeom prst="rect">
            <a:avLst/>
          </a:prstGeom>
        </p:spPr>
      </p:pic>
    </p:spTree>
    <p:extLst>
      <p:ext uri="{BB962C8B-B14F-4D97-AF65-F5344CB8AC3E}">
        <p14:creationId xmlns:p14="http://schemas.microsoft.com/office/powerpoint/2010/main" val="467049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02169"/>
          </a:solidFill>
          <a:ln>
            <a:solidFill>
              <a:srgbClr val="0021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14802" y="395388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50792" y="2796815"/>
            <a:ext cx="8630652" cy="923330"/>
          </a:xfrm>
          <a:prstGeom prst="rect">
            <a:avLst/>
          </a:prstGeom>
          <a:noFill/>
        </p:spPr>
        <p:txBody>
          <a:bodyPr wrap="square">
            <a:spAutoFit/>
          </a:bodyPr>
          <a:lstStyle/>
          <a:p>
            <a:pPr algn="ctr"/>
            <a:r>
              <a:rPr lang="en" altLang="zh-CN" sz="5400" b="1" dirty="0">
                <a:solidFill>
                  <a:schemeClr val="accent1"/>
                </a:solidFill>
                <a:latin typeface="Arial" panose="020B0604020202020204" pitchFamily="34" charset="0"/>
                <a:cs typeface="Arial" panose="020B0604020202020204" pitchFamily="34" charset="0"/>
              </a:rPr>
              <a:t>Thanks for listening</a:t>
            </a:r>
          </a:p>
        </p:txBody>
      </p:sp>
      <p:pic>
        <p:nvPicPr>
          <p:cNvPr id="5" name="图形 10">
            <a:extLst>
              <a:ext uri="{FF2B5EF4-FFF2-40B4-BE49-F238E27FC236}">
                <a16:creationId xmlns:a16="http://schemas.microsoft.com/office/drawing/2014/main" id="{882CE94D-8E13-B8F9-68E1-DD471C6891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53048" y="1168386"/>
            <a:ext cx="3286924" cy="1201312"/>
          </a:xfrm>
          <a:prstGeom prst="rect">
            <a:avLst/>
          </a:prstGeom>
        </p:spPr>
      </p:pic>
      <p:pic>
        <p:nvPicPr>
          <p:cNvPr id="6" name="图形 5">
            <a:extLst>
              <a:ext uri="{FF2B5EF4-FFF2-40B4-BE49-F238E27FC236}">
                <a16:creationId xmlns:a16="http://schemas.microsoft.com/office/drawing/2014/main" id="{E5307162-BE13-DE66-8B23-4CCB7B47DE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9902" y="1168386"/>
            <a:ext cx="6072233" cy="1162768"/>
          </a:xfrm>
          <a:prstGeom prst="rect">
            <a:avLst/>
          </a:prstGeom>
          <a:effectLst/>
        </p:spPr>
      </p:pic>
      <p:sp>
        <p:nvSpPr>
          <p:cNvPr id="8" name="文本框 7">
            <a:extLst>
              <a:ext uri="{FF2B5EF4-FFF2-40B4-BE49-F238E27FC236}">
                <a16:creationId xmlns:a16="http://schemas.microsoft.com/office/drawing/2014/main" id="{C8230610-95AA-079F-5A92-FD0B6CFB30C7}"/>
              </a:ext>
            </a:extLst>
          </p:cNvPr>
          <p:cNvSpPr txBox="1"/>
          <p:nvPr/>
        </p:nvSpPr>
        <p:spPr>
          <a:xfrm>
            <a:off x="4039289" y="4224500"/>
            <a:ext cx="4113422" cy="805029"/>
          </a:xfrm>
          <a:prstGeom prst="rect">
            <a:avLst/>
          </a:prstGeom>
          <a:noFill/>
        </p:spPr>
        <p:txBody>
          <a:bodyPr wrap="square" rtlCol="0">
            <a:spAutoFit/>
          </a:bodyPr>
          <a:lstStyle/>
          <a:p>
            <a:pPr algn="ctr">
              <a:lnSpc>
                <a:spcPct val="120000"/>
              </a:lnSpc>
            </a:pPr>
            <a:r>
              <a:rPr lang="zh-CN" altLang="en-US"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答辩人</a:t>
            </a:r>
            <a:r>
              <a:rPr lang="en" altLang="zh-CN"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修中淇 </a:t>
            </a:r>
            <a:r>
              <a:rPr lang="en" altLang="zh-CN" sz="2000" b="1">
                <a:solidFill>
                  <a:srgbClr val="222222"/>
                </a:solidFill>
                <a:latin typeface="微软雅黑" panose="020B0503020204020204" pitchFamily="34" charset="-122"/>
                <a:ea typeface="微软雅黑" panose="020B0503020204020204" pitchFamily="34" charset="-122"/>
                <a:cs typeface="Arial" panose="020B0604020202020204" pitchFamily="34" charset="0"/>
              </a:rPr>
              <a:t>PB21020666 </a:t>
            </a:r>
            <a:endParaRPr lang="en-US" altLang="zh-CN"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0000"/>
              </a:lnSpc>
            </a:pPr>
            <a:r>
              <a:rPr lang="zh-CN" altLang="en-US"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导师</a:t>
            </a:r>
            <a:r>
              <a:rPr lang="en-US" altLang="zh-CN"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黄声希教授，王健副研究员</a:t>
            </a:r>
            <a:endParaRPr lang="en-US" altLang="zh-CN" sz="2000" b="1"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5">
            <a:extLst>
              <a:ext uri="{FF2B5EF4-FFF2-40B4-BE49-F238E27FC236}">
                <a16:creationId xmlns:a16="http://schemas.microsoft.com/office/drawing/2014/main" id="{4E784254-611E-4CC0-A4CF-7FFE1B571E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185724" y="3082006"/>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kumimoji="1" lang="zh-CN" altLang="en-US"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研究内容</a:t>
            </a:r>
            <a:endPar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4A99D6FB-07FF-B290-4104-CF3BB35D0F2E}"/>
              </a:ext>
            </a:extLst>
          </p:cNvPr>
          <p:cNvSpPr txBox="1"/>
          <p:nvPr/>
        </p:nvSpPr>
        <p:spPr>
          <a:xfrm>
            <a:off x="2185724" y="1965239"/>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zh-CN" altLang="en-US"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研究背景</a:t>
            </a:r>
            <a:endPar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zh-CN" altLang="en-US" sz="3600" b="1" dirty="0">
                <a:solidFill>
                  <a:srgbClr val="002169"/>
                </a:solidFill>
                <a:latin typeface="微软雅黑" panose="020B0503020204020204" pitchFamily="34" charset="-122"/>
                <a:ea typeface="微软雅黑" panose="020B0503020204020204" pitchFamily="34" charset="-122"/>
                <a:cs typeface="Times New Roman" panose="02020603050405020304" pitchFamily="18" charset="0"/>
              </a:rPr>
              <a:t>主要内容</a:t>
            </a: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02169"/>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9" name="文本框 4">
            <a:extLst>
              <a:ext uri="{FF2B5EF4-FFF2-40B4-BE49-F238E27FC236}">
                <a16:creationId xmlns:a16="http://schemas.microsoft.com/office/drawing/2014/main" id="{AB44CA9D-504B-4F99-BF51-F508FA83897F}"/>
              </a:ext>
            </a:extLst>
          </p:cNvPr>
          <p:cNvSpPr txBox="1"/>
          <p:nvPr/>
        </p:nvSpPr>
        <p:spPr>
          <a:xfrm>
            <a:off x="2185724" y="4198773"/>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kumimoji="1" lang="zh-CN" altLang="en-US"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总结与展望</a:t>
            </a:r>
            <a:endPar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1" name="图形 10">
            <a:extLst>
              <a:ext uri="{FF2B5EF4-FFF2-40B4-BE49-F238E27FC236}">
                <a16:creationId xmlns:a16="http://schemas.microsoft.com/office/drawing/2014/main" id="{8088AFD9-ADD4-4B79-8A38-A77A439D6F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sp>
        <p:nvSpPr>
          <p:cNvPr id="3" name="文本框 2">
            <a:extLst>
              <a:ext uri="{FF2B5EF4-FFF2-40B4-BE49-F238E27FC236}">
                <a16:creationId xmlns:a16="http://schemas.microsoft.com/office/drawing/2014/main" id="{277B6779-76A1-931A-6A95-D07A709477AB}"/>
              </a:ext>
            </a:extLst>
          </p:cNvPr>
          <p:cNvSpPr txBox="1"/>
          <p:nvPr/>
        </p:nvSpPr>
        <p:spPr>
          <a:xfrm>
            <a:off x="4285622" y="2835784"/>
            <a:ext cx="3160207" cy="1015663"/>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solidFill>
                  <a:srgbClr val="002169"/>
                </a:solidFill>
                <a:latin typeface="微软雅黑" panose="020B0503020204020204" pitchFamily="34" charset="-122"/>
                <a:ea typeface="微软雅黑" panose="020B0503020204020204" pitchFamily="34" charset="-122"/>
              </a:rPr>
              <a:t>样品单光子表征</a:t>
            </a:r>
            <a:endParaRPr lang="en-US" altLang="zh-CN" sz="2000" dirty="0">
              <a:solidFill>
                <a:srgbClr val="002169"/>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solidFill>
                  <a:srgbClr val="002169"/>
                </a:solidFill>
                <a:latin typeface="微软雅黑" panose="020B0503020204020204" pitchFamily="34" charset="-122"/>
                <a:ea typeface="微软雅黑" panose="020B0503020204020204" pitchFamily="34" charset="-122"/>
              </a:rPr>
              <a:t>压电单元力电仿真</a:t>
            </a:r>
            <a:endParaRPr lang="en-US" altLang="zh-CN" sz="2000" dirty="0">
              <a:solidFill>
                <a:srgbClr val="002169"/>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solidFill>
                  <a:srgbClr val="002169"/>
                </a:solidFill>
                <a:latin typeface="微软雅黑" panose="020B0503020204020204" pitchFamily="34" charset="-122"/>
                <a:ea typeface="微软雅黑" panose="020B0503020204020204" pitchFamily="34" charset="-122"/>
              </a:rPr>
              <a:t>神经网络模型预测</a:t>
            </a:r>
          </a:p>
        </p:txBody>
      </p:sp>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8479692"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R</a:t>
            </a:r>
            <a:r>
              <a:rPr kumimoji="1" lang="en-US" altLang="zh-CN" sz="2800" b="1" dirty="0" err="1">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aman</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 </a:t>
            </a: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表征单层</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D6EBB119-B761-544C-E95A-8DAB0BE6785A}"/>
              </a:ext>
            </a:extLst>
          </p:cNvPr>
          <p:cNvPicPr>
            <a:picLocks noChangeAspect="1"/>
          </p:cNvPicPr>
          <p:nvPr/>
        </p:nvPicPr>
        <p:blipFill>
          <a:blip r:embed="rId6"/>
          <a:stretch>
            <a:fillRect/>
          </a:stretch>
        </p:blipFill>
        <p:spPr>
          <a:xfrm>
            <a:off x="1526901" y="881110"/>
            <a:ext cx="8554721" cy="2679486"/>
          </a:xfrm>
          <a:prstGeom prst="rect">
            <a:avLst/>
          </a:prstGeom>
        </p:spPr>
      </p:pic>
      <p:grpSp>
        <p:nvGrpSpPr>
          <p:cNvPr id="4" name="组合 3">
            <a:extLst>
              <a:ext uri="{FF2B5EF4-FFF2-40B4-BE49-F238E27FC236}">
                <a16:creationId xmlns:a16="http://schemas.microsoft.com/office/drawing/2014/main" id="{79BCE20B-7AFD-0B1C-D530-FEE499A0BD42}"/>
              </a:ext>
            </a:extLst>
          </p:cNvPr>
          <p:cNvGrpSpPr/>
          <p:nvPr/>
        </p:nvGrpSpPr>
        <p:grpSpPr>
          <a:xfrm>
            <a:off x="5086807" y="3620448"/>
            <a:ext cx="6654506" cy="2679486"/>
            <a:chOff x="1758141" y="3281680"/>
            <a:chExt cx="7612728" cy="3140392"/>
          </a:xfrm>
        </p:grpSpPr>
        <p:pic>
          <p:nvPicPr>
            <p:cNvPr id="12" name="Picture 2">
              <a:extLst>
                <a:ext uri="{FF2B5EF4-FFF2-40B4-BE49-F238E27FC236}">
                  <a16:creationId xmlns:a16="http://schemas.microsoft.com/office/drawing/2014/main" id="{6083A1A2-7942-FDDC-0E09-EB4C296A3C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3" r="86" b="42353"/>
            <a:stretch/>
          </p:blipFill>
          <p:spPr bwMode="auto">
            <a:xfrm>
              <a:off x="1758141" y="3281680"/>
              <a:ext cx="7612728" cy="314039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4B88AAAE-D3A3-8497-9F62-89E4718D0A9A}"/>
                </a:ext>
              </a:extLst>
            </p:cNvPr>
            <p:cNvSpPr/>
            <p:nvPr/>
          </p:nvSpPr>
          <p:spPr>
            <a:xfrm>
              <a:off x="2011680" y="3566160"/>
              <a:ext cx="152400" cy="208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图表, 直方图&#10;&#10;描述已自动生成">
            <a:extLst>
              <a:ext uri="{FF2B5EF4-FFF2-40B4-BE49-F238E27FC236}">
                <a16:creationId xmlns:a16="http://schemas.microsoft.com/office/drawing/2014/main" id="{20D12EAB-0024-B1EF-2FAB-FF1E692EFDF1}"/>
              </a:ext>
            </a:extLst>
          </p:cNvPr>
          <p:cNvPicPr>
            <a:picLocks noChangeAspect="1"/>
          </p:cNvPicPr>
          <p:nvPr/>
        </p:nvPicPr>
        <p:blipFill rotWithShape="1">
          <a:blip r:embed="rId8">
            <a:extLst>
              <a:ext uri="{28A0092B-C50C-407E-A947-70E740481C1C}">
                <a14:useLocalDpi xmlns:a14="http://schemas.microsoft.com/office/drawing/2010/main" val="0"/>
              </a:ext>
            </a:extLst>
          </a:blip>
          <a:srcRect l="12529" t="11131" r="9427" b="10850"/>
          <a:stretch/>
        </p:blipFill>
        <p:spPr>
          <a:xfrm>
            <a:off x="490667" y="3620448"/>
            <a:ext cx="4485327" cy="2481679"/>
          </a:xfrm>
          <a:prstGeom prst="rect">
            <a:avLst/>
          </a:prstGeom>
        </p:spPr>
      </p:pic>
    </p:spTree>
    <p:extLst>
      <p:ext uri="{BB962C8B-B14F-4D97-AF65-F5344CB8AC3E}">
        <p14:creationId xmlns:p14="http://schemas.microsoft.com/office/powerpoint/2010/main" val="6115474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8479692"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PL </a:t>
            </a: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表征</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SPE</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 name="Picture 2">
            <a:extLst>
              <a:ext uri="{FF2B5EF4-FFF2-40B4-BE49-F238E27FC236}">
                <a16:creationId xmlns:a16="http://schemas.microsoft.com/office/drawing/2014/main" id="{A7E57B71-099D-F701-CC8B-95AAFC050A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3794" y="1721997"/>
            <a:ext cx="3912119" cy="371651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图表, 直方图&#10;&#10;描述已自动生成">
            <a:extLst>
              <a:ext uri="{FF2B5EF4-FFF2-40B4-BE49-F238E27FC236}">
                <a16:creationId xmlns:a16="http://schemas.microsoft.com/office/drawing/2014/main" id="{6DFC7BD2-E634-9F66-0857-5FB47A6629F7}"/>
              </a:ext>
            </a:extLst>
          </p:cNvPr>
          <p:cNvPicPr>
            <a:picLocks noChangeAspect="1"/>
          </p:cNvPicPr>
          <p:nvPr/>
        </p:nvPicPr>
        <p:blipFill>
          <a:blip r:embed="rId7">
            <a:extLst>
              <a:ext uri="{28A0092B-C50C-407E-A947-70E740481C1C}">
                <a14:useLocalDpi xmlns:a14="http://schemas.microsoft.com/office/drawing/2010/main" val="0"/>
              </a:ext>
            </a:extLst>
          </a:blip>
          <a:srcRect l="6926" t="11135" r="9030" b="5102"/>
          <a:stretch/>
        </p:blipFill>
        <p:spPr>
          <a:xfrm>
            <a:off x="767882" y="1721997"/>
            <a:ext cx="6737448" cy="3716513"/>
          </a:xfrm>
          <a:prstGeom prst="rect">
            <a:avLst/>
          </a:prstGeom>
        </p:spPr>
      </p:pic>
    </p:spTree>
    <p:extLst>
      <p:ext uri="{BB962C8B-B14F-4D97-AF65-F5344CB8AC3E}">
        <p14:creationId xmlns:p14="http://schemas.microsoft.com/office/powerpoint/2010/main" val="2866217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8479692"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样品应变测量</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78C504F8-82A5-09B6-7105-1028B697A5DF}"/>
              </a:ext>
            </a:extLst>
          </p:cNvPr>
          <p:cNvPicPr>
            <a:picLocks noChangeAspect="1"/>
          </p:cNvPicPr>
          <p:nvPr/>
        </p:nvPicPr>
        <p:blipFill>
          <a:blip r:embed="rId6"/>
          <a:stretch>
            <a:fillRect/>
          </a:stretch>
        </p:blipFill>
        <p:spPr>
          <a:xfrm>
            <a:off x="1174824" y="1381029"/>
            <a:ext cx="3817809" cy="3628074"/>
          </a:xfrm>
          <a:prstGeom prst="rect">
            <a:avLst/>
          </a:prstGeom>
        </p:spPr>
      </p:pic>
      <p:pic>
        <p:nvPicPr>
          <p:cNvPr id="10" name="图片 9">
            <a:extLst>
              <a:ext uri="{FF2B5EF4-FFF2-40B4-BE49-F238E27FC236}">
                <a16:creationId xmlns:a16="http://schemas.microsoft.com/office/drawing/2014/main" id="{2602C48B-92BA-04BA-5D07-693AD44A3D6F}"/>
              </a:ext>
            </a:extLst>
          </p:cNvPr>
          <p:cNvPicPr>
            <a:picLocks noChangeAspect="1"/>
          </p:cNvPicPr>
          <p:nvPr/>
        </p:nvPicPr>
        <p:blipFill>
          <a:blip r:embed="rId7"/>
          <a:stretch>
            <a:fillRect/>
          </a:stretch>
        </p:blipFill>
        <p:spPr>
          <a:xfrm>
            <a:off x="5476345" y="1381029"/>
            <a:ext cx="4624444" cy="3628074"/>
          </a:xfrm>
          <a:prstGeom prst="rect">
            <a:avLst/>
          </a:prstGeom>
        </p:spPr>
      </p:pic>
    </p:spTree>
    <p:extLst>
      <p:ext uri="{BB962C8B-B14F-4D97-AF65-F5344CB8AC3E}">
        <p14:creationId xmlns:p14="http://schemas.microsoft.com/office/powerpoint/2010/main" val="2512711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8479692"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交叉单元的尺寸扫描</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0A122570-550A-9C3F-CACD-4CE5E2C79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2442" y="1262952"/>
            <a:ext cx="3959926" cy="2969945"/>
          </a:xfrm>
          <a:prstGeom prst="rect">
            <a:avLst/>
          </a:prstGeom>
        </p:spPr>
      </p:pic>
      <p:pic>
        <p:nvPicPr>
          <p:cNvPr id="3" name="图片 2">
            <a:extLst>
              <a:ext uri="{FF2B5EF4-FFF2-40B4-BE49-F238E27FC236}">
                <a16:creationId xmlns:a16="http://schemas.microsoft.com/office/drawing/2014/main" id="{D047FCD6-DB97-796B-AE49-2F85B16E0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8544" y="1262952"/>
            <a:ext cx="3959927" cy="2969945"/>
          </a:xfrm>
          <a:prstGeom prst="rect">
            <a:avLst/>
          </a:prstGeom>
        </p:spPr>
      </p:pic>
      <p:sp>
        <p:nvSpPr>
          <p:cNvPr id="7" name="文本框 6">
            <a:extLst>
              <a:ext uri="{FF2B5EF4-FFF2-40B4-BE49-F238E27FC236}">
                <a16:creationId xmlns:a16="http://schemas.microsoft.com/office/drawing/2014/main" id="{B53D96C0-2718-1884-B02B-6CFFC38551AF}"/>
              </a:ext>
            </a:extLst>
          </p:cNvPr>
          <p:cNvSpPr txBox="1"/>
          <p:nvPr/>
        </p:nvSpPr>
        <p:spPr>
          <a:xfrm>
            <a:off x="1830114" y="4130532"/>
            <a:ext cx="76957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在</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0-50-50-100</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的条件下对</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scale</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进行扫描，左侧为</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1-2um</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，右侧为</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2-3um</a:t>
            </a:r>
            <a:endPar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452FEA88-014B-ADD1-BF37-17A496748779}"/>
              </a:ext>
            </a:extLst>
          </p:cNvPr>
          <p:cNvPicPr>
            <a:picLocks noChangeAspect="1"/>
          </p:cNvPicPr>
          <p:nvPr/>
        </p:nvPicPr>
        <p:blipFill>
          <a:blip r:embed="rId8">
            <a:extLst>
              <a:ext uri="{28A0092B-C50C-407E-A947-70E740481C1C}">
                <a14:useLocalDpi xmlns:a14="http://schemas.microsoft.com/office/drawing/2010/main" val="0"/>
              </a:ext>
            </a:extLst>
          </a:blip>
          <a:srcRect l="20758" t="18269" r="28492" b="15207"/>
          <a:stretch/>
        </p:blipFill>
        <p:spPr>
          <a:xfrm>
            <a:off x="7054330" y="4499864"/>
            <a:ext cx="2190153" cy="2153138"/>
          </a:xfrm>
          <a:prstGeom prst="rect">
            <a:avLst/>
          </a:prstGeom>
        </p:spPr>
      </p:pic>
      <p:pic>
        <p:nvPicPr>
          <p:cNvPr id="8" name="图片 7">
            <a:extLst>
              <a:ext uri="{FF2B5EF4-FFF2-40B4-BE49-F238E27FC236}">
                <a16:creationId xmlns:a16="http://schemas.microsoft.com/office/drawing/2014/main" id="{168980CC-728F-EF36-F70A-02071E3092F6}"/>
              </a:ext>
            </a:extLst>
          </p:cNvPr>
          <p:cNvPicPr>
            <a:picLocks noChangeAspect="1"/>
          </p:cNvPicPr>
          <p:nvPr/>
        </p:nvPicPr>
        <p:blipFill>
          <a:blip r:embed="rId9">
            <a:extLst>
              <a:ext uri="{28A0092B-C50C-407E-A947-70E740481C1C}">
                <a14:useLocalDpi xmlns:a14="http://schemas.microsoft.com/office/drawing/2010/main" val="0"/>
              </a:ext>
            </a:extLst>
          </a:blip>
          <a:srcRect l="21949" t="19990" r="28288" b="12751"/>
          <a:stretch/>
        </p:blipFill>
        <p:spPr>
          <a:xfrm>
            <a:off x="2305972" y="4499864"/>
            <a:ext cx="2123986" cy="2153138"/>
          </a:xfrm>
          <a:prstGeom prst="rect">
            <a:avLst/>
          </a:prstGeom>
        </p:spPr>
      </p:pic>
      <p:pic>
        <p:nvPicPr>
          <p:cNvPr id="12" name="图片 11">
            <a:extLst>
              <a:ext uri="{FF2B5EF4-FFF2-40B4-BE49-F238E27FC236}">
                <a16:creationId xmlns:a16="http://schemas.microsoft.com/office/drawing/2014/main" id="{6153D8C3-55C6-2A5B-013D-7845A3D42181}"/>
              </a:ext>
            </a:extLst>
          </p:cNvPr>
          <p:cNvPicPr>
            <a:picLocks noChangeAspect="1"/>
          </p:cNvPicPr>
          <p:nvPr/>
        </p:nvPicPr>
        <p:blipFill>
          <a:blip r:embed="rId10">
            <a:extLst>
              <a:ext uri="{28A0092B-C50C-407E-A947-70E740481C1C}">
                <a14:useLocalDpi xmlns:a14="http://schemas.microsoft.com/office/drawing/2010/main" val="0"/>
              </a:ext>
            </a:extLst>
          </a:blip>
          <a:srcRect l="22570" t="24106" r="32595" b="15825"/>
          <a:stretch/>
        </p:blipFill>
        <p:spPr>
          <a:xfrm>
            <a:off x="4663407" y="4499864"/>
            <a:ext cx="2143009" cy="2153350"/>
          </a:xfrm>
          <a:prstGeom prst="rect">
            <a:avLst/>
          </a:prstGeom>
        </p:spPr>
      </p:pic>
    </p:spTree>
    <p:extLst>
      <p:ext uri="{BB962C8B-B14F-4D97-AF65-F5344CB8AC3E}">
        <p14:creationId xmlns:p14="http://schemas.microsoft.com/office/powerpoint/2010/main" val="3292657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8479692"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更多的扫描结果</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E161AA9C-B061-31AC-FF87-13BA74816863}"/>
              </a:ext>
            </a:extLst>
          </p:cNvPr>
          <p:cNvPicPr>
            <a:picLocks noChangeAspect="1"/>
          </p:cNvPicPr>
          <p:nvPr/>
        </p:nvPicPr>
        <p:blipFill>
          <a:blip r:embed="rId6">
            <a:extLst>
              <a:ext uri="{28A0092B-C50C-407E-A947-70E740481C1C}">
                <a14:useLocalDpi xmlns:a14="http://schemas.microsoft.com/office/drawing/2010/main" val="0"/>
              </a:ext>
            </a:extLst>
          </a:blip>
          <a:srcRect l="18613" t="16689" r="24092" b="16212"/>
          <a:stretch/>
        </p:blipFill>
        <p:spPr>
          <a:xfrm>
            <a:off x="8769469" y="1061535"/>
            <a:ext cx="2710419" cy="2380665"/>
          </a:xfrm>
          <a:prstGeom prst="rect">
            <a:avLst/>
          </a:prstGeom>
        </p:spPr>
      </p:pic>
      <p:pic>
        <p:nvPicPr>
          <p:cNvPr id="4" name="图片 3">
            <a:extLst>
              <a:ext uri="{FF2B5EF4-FFF2-40B4-BE49-F238E27FC236}">
                <a16:creationId xmlns:a16="http://schemas.microsoft.com/office/drawing/2014/main" id="{ACB06A1F-50D2-64A3-DAAE-AC5A2EA830CF}"/>
              </a:ext>
            </a:extLst>
          </p:cNvPr>
          <p:cNvPicPr>
            <a:picLocks noChangeAspect="1"/>
          </p:cNvPicPr>
          <p:nvPr/>
        </p:nvPicPr>
        <p:blipFill>
          <a:blip r:embed="rId7">
            <a:extLst>
              <a:ext uri="{28A0092B-C50C-407E-A947-70E740481C1C}">
                <a14:useLocalDpi xmlns:a14="http://schemas.microsoft.com/office/drawing/2010/main" val="0"/>
              </a:ext>
            </a:extLst>
          </a:blip>
          <a:srcRect l="18398" t="16728" r="24438" b="17777"/>
          <a:stretch/>
        </p:blipFill>
        <p:spPr>
          <a:xfrm>
            <a:off x="6139353" y="1061535"/>
            <a:ext cx="2770463" cy="2380665"/>
          </a:xfrm>
          <a:prstGeom prst="rect">
            <a:avLst/>
          </a:prstGeom>
        </p:spPr>
      </p:pic>
      <p:pic>
        <p:nvPicPr>
          <p:cNvPr id="5" name="图片 4">
            <a:extLst>
              <a:ext uri="{FF2B5EF4-FFF2-40B4-BE49-F238E27FC236}">
                <a16:creationId xmlns:a16="http://schemas.microsoft.com/office/drawing/2014/main" id="{AB1D0D6D-070E-CE6A-5F00-B8977D6A859B}"/>
              </a:ext>
            </a:extLst>
          </p:cNvPr>
          <p:cNvPicPr>
            <a:picLocks noChangeAspect="1"/>
          </p:cNvPicPr>
          <p:nvPr/>
        </p:nvPicPr>
        <p:blipFill>
          <a:blip r:embed="rId8">
            <a:extLst>
              <a:ext uri="{28A0092B-C50C-407E-A947-70E740481C1C}">
                <a14:useLocalDpi xmlns:a14="http://schemas.microsoft.com/office/drawing/2010/main" val="0"/>
              </a:ext>
            </a:extLst>
          </a:blip>
          <a:srcRect l="17412" t="12143" r="24566" b="10384"/>
          <a:stretch/>
        </p:blipFill>
        <p:spPr>
          <a:xfrm>
            <a:off x="825005" y="1048335"/>
            <a:ext cx="2390470" cy="2393865"/>
          </a:xfrm>
          <a:prstGeom prst="rect">
            <a:avLst/>
          </a:prstGeom>
        </p:spPr>
      </p:pic>
      <p:pic>
        <p:nvPicPr>
          <p:cNvPr id="8" name="图片 7">
            <a:extLst>
              <a:ext uri="{FF2B5EF4-FFF2-40B4-BE49-F238E27FC236}">
                <a16:creationId xmlns:a16="http://schemas.microsoft.com/office/drawing/2014/main" id="{8AAAD915-998B-55CB-1268-F3956CF0C0F7}"/>
              </a:ext>
            </a:extLst>
          </p:cNvPr>
          <p:cNvPicPr>
            <a:picLocks noChangeAspect="1"/>
          </p:cNvPicPr>
          <p:nvPr/>
        </p:nvPicPr>
        <p:blipFill>
          <a:blip r:embed="rId9">
            <a:extLst>
              <a:ext uri="{28A0092B-C50C-407E-A947-70E740481C1C}">
                <a14:useLocalDpi xmlns:a14="http://schemas.microsoft.com/office/drawing/2010/main" val="0"/>
              </a:ext>
            </a:extLst>
          </a:blip>
          <a:srcRect l="17445" t="12143" r="24533" b="10384"/>
          <a:stretch/>
        </p:blipFill>
        <p:spPr>
          <a:xfrm>
            <a:off x="3644892" y="1048335"/>
            <a:ext cx="2390470" cy="2393865"/>
          </a:xfrm>
          <a:prstGeom prst="rect">
            <a:avLst/>
          </a:prstGeom>
        </p:spPr>
      </p:pic>
      <p:pic>
        <p:nvPicPr>
          <p:cNvPr id="12" name="图片 11">
            <a:extLst>
              <a:ext uri="{FF2B5EF4-FFF2-40B4-BE49-F238E27FC236}">
                <a16:creationId xmlns:a16="http://schemas.microsoft.com/office/drawing/2014/main" id="{F14ACC24-0316-FEAD-006E-8FB6F54573F6}"/>
              </a:ext>
            </a:extLst>
          </p:cNvPr>
          <p:cNvPicPr>
            <a:picLocks noChangeAspect="1"/>
          </p:cNvPicPr>
          <p:nvPr/>
        </p:nvPicPr>
        <p:blipFill>
          <a:blip r:embed="rId10"/>
          <a:srcRect l="14106" t="17874" r="31374" b="18911"/>
          <a:stretch/>
        </p:blipFill>
        <p:spPr>
          <a:xfrm>
            <a:off x="825005" y="3642750"/>
            <a:ext cx="2356610" cy="2352334"/>
          </a:xfrm>
          <a:prstGeom prst="rect">
            <a:avLst/>
          </a:prstGeom>
        </p:spPr>
      </p:pic>
      <p:pic>
        <p:nvPicPr>
          <p:cNvPr id="13" name="图片 12">
            <a:extLst>
              <a:ext uri="{FF2B5EF4-FFF2-40B4-BE49-F238E27FC236}">
                <a16:creationId xmlns:a16="http://schemas.microsoft.com/office/drawing/2014/main" id="{BFA4EB14-1C2D-D18A-84A1-0FEA5DE8B07B}"/>
              </a:ext>
            </a:extLst>
          </p:cNvPr>
          <p:cNvPicPr>
            <a:picLocks noChangeAspect="1"/>
          </p:cNvPicPr>
          <p:nvPr/>
        </p:nvPicPr>
        <p:blipFill>
          <a:blip r:embed="rId11"/>
          <a:srcRect l="16082" t="22692" r="34072" b="23133"/>
          <a:stretch/>
        </p:blipFill>
        <p:spPr>
          <a:xfrm>
            <a:off x="3476731" y="3625767"/>
            <a:ext cx="2456822" cy="2393865"/>
          </a:xfrm>
          <a:prstGeom prst="rect">
            <a:avLst/>
          </a:prstGeom>
        </p:spPr>
      </p:pic>
      <p:pic>
        <p:nvPicPr>
          <p:cNvPr id="14" name="图片 13">
            <a:extLst>
              <a:ext uri="{FF2B5EF4-FFF2-40B4-BE49-F238E27FC236}">
                <a16:creationId xmlns:a16="http://schemas.microsoft.com/office/drawing/2014/main" id="{EA3E27C0-6A28-6464-D41E-CB37507ABCE0}"/>
              </a:ext>
            </a:extLst>
          </p:cNvPr>
          <p:cNvPicPr>
            <a:picLocks noChangeAspect="1"/>
          </p:cNvPicPr>
          <p:nvPr/>
        </p:nvPicPr>
        <p:blipFill>
          <a:blip r:embed="rId12">
            <a:extLst>
              <a:ext uri="{28A0092B-C50C-407E-A947-70E740481C1C}">
                <a14:useLocalDpi xmlns:a14="http://schemas.microsoft.com/office/drawing/2010/main" val="0"/>
              </a:ext>
            </a:extLst>
          </a:blip>
          <a:srcRect l="18697" t="29657" r="41001" b="20013"/>
          <a:stretch/>
        </p:blipFill>
        <p:spPr>
          <a:xfrm>
            <a:off x="6139353" y="3621985"/>
            <a:ext cx="2533722" cy="2373099"/>
          </a:xfrm>
          <a:prstGeom prst="rect">
            <a:avLst/>
          </a:prstGeom>
        </p:spPr>
      </p:pic>
      <p:pic>
        <p:nvPicPr>
          <p:cNvPr id="15" name="图片 14">
            <a:extLst>
              <a:ext uri="{FF2B5EF4-FFF2-40B4-BE49-F238E27FC236}">
                <a16:creationId xmlns:a16="http://schemas.microsoft.com/office/drawing/2014/main" id="{EA589A8F-AE4F-8E3E-EE06-C905D62004B5}"/>
              </a:ext>
            </a:extLst>
          </p:cNvPr>
          <p:cNvPicPr>
            <a:picLocks noChangeAspect="1"/>
          </p:cNvPicPr>
          <p:nvPr/>
        </p:nvPicPr>
        <p:blipFill>
          <a:blip r:embed="rId12">
            <a:extLst>
              <a:ext uri="{28A0092B-C50C-407E-A947-70E740481C1C}">
                <a14:useLocalDpi xmlns:a14="http://schemas.microsoft.com/office/drawing/2010/main" val="0"/>
              </a:ext>
            </a:extLst>
          </a:blip>
          <a:srcRect l="15786" t="27819" r="38766" b="20110"/>
          <a:stretch/>
        </p:blipFill>
        <p:spPr>
          <a:xfrm>
            <a:off x="8751745" y="3618201"/>
            <a:ext cx="2770463" cy="2380666"/>
          </a:xfrm>
          <a:prstGeom prst="rect">
            <a:avLst/>
          </a:prstGeom>
        </p:spPr>
      </p:pic>
    </p:spTree>
    <p:extLst>
      <p:ext uri="{BB962C8B-B14F-4D97-AF65-F5344CB8AC3E}">
        <p14:creationId xmlns:p14="http://schemas.microsoft.com/office/powerpoint/2010/main" val="496954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8479692"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神经网络模型代码</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6E3B0493-8808-49E5-6B11-768F74603AD4}"/>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6549"/>
                    </a14:imgEffect>
                    <a14:imgEffect>
                      <a14:saturation sat="400000"/>
                    </a14:imgEffect>
                  </a14:imgLayer>
                </a14:imgProps>
              </a:ext>
            </a:extLst>
          </a:blip>
          <a:srcRect t="43969"/>
          <a:stretch/>
        </p:blipFill>
        <p:spPr>
          <a:xfrm>
            <a:off x="6220526" y="1351605"/>
            <a:ext cx="5133176" cy="3818272"/>
          </a:xfrm>
          <a:prstGeom prst="rect">
            <a:avLst/>
          </a:prstGeom>
        </p:spPr>
      </p:pic>
      <p:pic>
        <p:nvPicPr>
          <p:cNvPr id="8" name="图片 7">
            <a:extLst>
              <a:ext uri="{FF2B5EF4-FFF2-40B4-BE49-F238E27FC236}">
                <a16:creationId xmlns:a16="http://schemas.microsoft.com/office/drawing/2014/main" id="{5E3AA6FC-BAAD-7029-8FCD-5946A3324EA3}"/>
              </a:ext>
            </a:extLst>
          </p:cNvPr>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Layer>
                </a14:imgProps>
              </a:ext>
            </a:extLst>
          </a:blip>
          <a:stretch>
            <a:fillRect/>
          </a:stretch>
        </p:blipFill>
        <p:spPr>
          <a:xfrm>
            <a:off x="760471" y="1351605"/>
            <a:ext cx="5335529" cy="652806"/>
          </a:xfrm>
          <a:prstGeom prst="rect">
            <a:avLst/>
          </a:prstGeom>
        </p:spPr>
      </p:pic>
      <p:pic>
        <p:nvPicPr>
          <p:cNvPr id="2" name="图片 1">
            <a:extLst>
              <a:ext uri="{FF2B5EF4-FFF2-40B4-BE49-F238E27FC236}">
                <a16:creationId xmlns:a16="http://schemas.microsoft.com/office/drawing/2014/main" id="{AF5C8E14-A95C-FDA9-6218-276E5CD8AD3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6549"/>
                    </a14:imgEffect>
                    <a14:imgEffect>
                      <a14:saturation sat="400000"/>
                    </a14:imgEffect>
                  </a14:imgLayer>
                </a14:imgProps>
              </a:ext>
            </a:extLst>
          </a:blip>
          <a:srcRect b="58304"/>
          <a:stretch/>
        </p:blipFill>
        <p:spPr>
          <a:xfrm>
            <a:off x="760470" y="2220885"/>
            <a:ext cx="5327447" cy="2948992"/>
          </a:xfrm>
          <a:prstGeom prst="rect">
            <a:avLst/>
          </a:prstGeom>
        </p:spPr>
      </p:pic>
    </p:spTree>
    <p:extLst>
      <p:ext uri="{BB962C8B-B14F-4D97-AF65-F5344CB8AC3E}">
        <p14:creationId xmlns:p14="http://schemas.microsoft.com/office/powerpoint/2010/main" val="3202992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zh-CN" altLang="en-US"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研究背景</a:t>
            </a:r>
            <a:endPar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10">
            <a:extLst>
              <a:ext uri="{FF2B5EF4-FFF2-40B4-BE49-F238E27FC236}">
                <a16:creationId xmlns:a16="http://schemas.microsoft.com/office/drawing/2014/main" id="{EAF6F67C-8C35-4CA2-A0AB-8AF55CAE8B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7292568"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单光子源</a:t>
            </a:r>
          </a:p>
        </p:txBody>
      </p:sp>
      <p:grpSp>
        <p:nvGrpSpPr>
          <p:cNvPr id="5" name="组合 4">
            <a:extLst>
              <a:ext uri="{FF2B5EF4-FFF2-40B4-BE49-F238E27FC236}">
                <a16:creationId xmlns:a16="http://schemas.microsoft.com/office/drawing/2014/main" id="{BE3A7C48-D210-7EC9-581E-3A980650E350}"/>
              </a:ext>
            </a:extLst>
          </p:cNvPr>
          <p:cNvGrpSpPr/>
          <p:nvPr/>
        </p:nvGrpSpPr>
        <p:grpSpPr>
          <a:xfrm>
            <a:off x="1898842" y="2888241"/>
            <a:ext cx="2101330" cy="565583"/>
            <a:chOff x="873185" y="3547198"/>
            <a:chExt cx="2101330" cy="565583"/>
          </a:xfrm>
        </p:grpSpPr>
        <p:sp>
          <p:nvSpPr>
            <p:cNvPr id="31" name="文本框 30">
              <a:extLst>
                <a:ext uri="{FF2B5EF4-FFF2-40B4-BE49-F238E27FC236}">
                  <a16:creationId xmlns:a16="http://schemas.microsoft.com/office/drawing/2014/main" id="{034EDCE0-0EE6-3943-C3B8-DE11FE2DFC3B}"/>
                </a:ext>
              </a:extLst>
            </p:cNvPr>
            <p:cNvSpPr txBox="1"/>
            <p:nvPr/>
          </p:nvSpPr>
          <p:spPr>
            <a:xfrm>
              <a:off x="873185" y="3851171"/>
              <a:ext cx="2101330" cy="261610"/>
            </a:xfrm>
            <a:prstGeom prst="rect">
              <a:avLst/>
            </a:prstGeom>
            <a:noFill/>
          </p:spPr>
          <p:txBody>
            <a:bodyPr wrap="square" rtlCol="0">
              <a:spAutoFit/>
            </a:bodyPr>
            <a:lstStyle/>
            <a:p>
              <a:r>
                <a:rPr lang="fr-FR" altLang="zh-CN" sz="1100" b="1" i="1" dirty="0">
                  <a:latin typeface="Times New Roman" panose="02020603050405020304" pitchFamily="18" charset="0"/>
                  <a:cs typeface="Times New Roman" panose="02020603050405020304" pitchFamily="18" charset="0"/>
                </a:rPr>
                <a:t>Nat Nanotech</a:t>
              </a:r>
              <a:r>
                <a:rPr lang="en-US" altLang="zh-CN" sz="1100" b="1" i="1" dirty="0">
                  <a:latin typeface="Times New Roman" panose="02020603050405020304" pitchFamily="18" charset="0"/>
                  <a:cs typeface="Times New Roman" panose="02020603050405020304" pitchFamily="18" charset="0"/>
                </a:rPr>
                <a:t>. </a:t>
              </a:r>
              <a:r>
                <a:rPr lang="fr-FR" altLang="zh-CN" sz="1100" b="1" dirty="0">
                  <a:latin typeface="Times New Roman" panose="02020603050405020304" pitchFamily="18" charset="0"/>
                  <a:cs typeface="Times New Roman" panose="02020603050405020304" pitchFamily="18" charset="0"/>
                </a:rPr>
                <a:t>8, 213–217 (2013)</a:t>
              </a:r>
              <a:endParaRPr lang="da-DK" altLang="zh-CN" sz="1100" b="1"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5B608B0E-EAFA-5B5C-5265-7F1FC3CC138D}"/>
                </a:ext>
              </a:extLst>
            </p:cNvPr>
            <p:cNvSpPr txBox="1"/>
            <p:nvPr/>
          </p:nvSpPr>
          <p:spPr>
            <a:xfrm>
              <a:off x="1417882" y="3547198"/>
              <a:ext cx="1094607" cy="307777"/>
            </a:xfrm>
            <a:prstGeom prst="rect">
              <a:avLst/>
            </a:prstGeom>
            <a:noFill/>
          </p:spPr>
          <p:txBody>
            <a:bodyPr wrap="square" rtlCol="0">
              <a:spAutoFit/>
            </a:bodyPr>
            <a:lstStyle/>
            <a:p>
              <a:r>
                <a:rPr kumimoji="1" lang="zh-CN" altLang="en-US" sz="1400" b="1" dirty="0">
                  <a:latin typeface="Microsoft YaHei" panose="020B0503020204020204" pitchFamily="34" charset="-122"/>
                  <a:ea typeface="Microsoft YaHei" panose="020B0503020204020204" pitchFamily="34" charset="-122"/>
                  <a:cs typeface="Times New Roman" panose="02020603050405020304" pitchFamily="18" charset="0"/>
                </a:rPr>
                <a:t>低维量子点</a:t>
              </a:r>
            </a:p>
          </p:txBody>
        </p:sp>
      </p:grpSp>
      <p:grpSp>
        <p:nvGrpSpPr>
          <p:cNvPr id="12" name="组合 11">
            <a:extLst>
              <a:ext uri="{FF2B5EF4-FFF2-40B4-BE49-F238E27FC236}">
                <a16:creationId xmlns:a16="http://schemas.microsoft.com/office/drawing/2014/main" id="{5C4F30FD-2C31-437C-47B2-1F5AEE07EDBD}"/>
              </a:ext>
            </a:extLst>
          </p:cNvPr>
          <p:cNvGrpSpPr/>
          <p:nvPr/>
        </p:nvGrpSpPr>
        <p:grpSpPr>
          <a:xfrm>
            <a:off x="8059480" y="2883857"/>
            <a:ext cx="1925360" cy="545143"/>
            <a:chOff x="3614081" y="6003857"/>
            <a:chExt cx="1925360" cy="545143"/>
          </a:xfrm>
        </p:grpSpPr>
        <p:sp>
          <p:nvSpPr>
            <p:cNvPr id="18" name="文本框 17">
              <a:extLst>
                <a:ext uri="{FF2B5EF4-FFF2-40B4-BE49-F238E27FC236}">
                  <a16:creationId xmlns:a16="http://schemas.microsoft.com/office/drawing/2014/main" id="{305B444F-9C62-F806-143F-C0230B2E9147}"/>
                </a:ext>
              </a:extLst>
            </p:cNvPr>
            <p:cNvSpPr txBox="1"/>
            <p:nvPr/>
          </p:nvSpPr>
          <p:spPr>
            <a:xfrm>
              <a:off x="3614081" y="6287390"/>
              <a:ext cx="1925360" cy="261610"/>
            </a:xfrm>
            <a:prstGeom prst="rect">
              <a:avLst/>
            </a:prstGeom>
            <a:noFill/>
          </p:spPr>
          <p:txBody>
            <a:bodyPr wrap="square">
              <a:spAutoFit/>
            </a:bodyPr>
            <a:lstStyle/>
            <a:p>
              <a:r>
                <a:rPr lang="zh-CN" altLang="en-US" sz="1100" b="1" i="1" dirty="0">
                  <a:latin typeface="Times New Roman" panose="02020603050405020304" pitchFamily="18" charset="0"/>
                  <a:cs typeface="Times New Roman" panose="02020603050405020304" pitchFamily="18" charset="0"/>
                </a:rPr>
                <a:t>Nat. Phys</a:t>
              </a:r>
              <a:r>
                <a:rPr lang="zh-CN" altLang="en-US" sz="1100" b="1" dirty="0">
                  <a:latin typeface="Times New Roman" panose="02020603050405020304" pitchFamily="18" charset="0"/>
                  <a:cs typeface="Times New Roman" panose="02020603050405020304" pitchFamily="18" charset="0"/>
                </a:rPr>
                <a:t>. 16, 857–861 (2020)</a:t>
              </a:r>
            </a:p>
          </p:txBody>
        </p:sp>
        <p:sp>
          <p:nvSpPr>
            <p:cNvPr id="20" name="文本框 19">
              <a:extLst>
                <a:ext uri="{FF2B5EF4-FFF2-40B4-BE49-F238E27FC236}">
                  <a16:creationId xmlns:a16="http://schemas.microsoft.com/office/drawing/2014/main" id="{784657A5-6CAA-EA00-9ED8-43CCC4469745}"/>
                </a:ext>
              </a:extLst>
            </p:cNvPr>
            <p:cNvSpPr txBox="1"/>
            <p:nvPr/>
          </p:nvSpPr>
          <p:spPr>
            <a:xfrm>
              <a:off x="4094962" y="6003857"/>
              <a:ext cx="963599" cy="307777"/>
            </a:xfrm>
            <a:prstGeom prst="rect">
              <a:avLst/>
            </a:prstGeom>
            <a:noFill/>
          </p:spPr>
          <p:txBody>
            <a:bodyPr wrap="square" rtlCol="0">
              <a:spAutoFit/>
            </a:bodyPr>
            <a:lstStyle/>
            <a:p>
              <a:r>
                <a:rPr kumimoji="1" lang="zh-CN" altLang="en-US" sz="1400" b="1" dirty="0">
                  <a:latin typeface="Microsoft YaHei" panose="020B0503020204020204" pitchFamily="34" charset="-122"/>
                  <a:ea typeface="Microsoft YaHei" panose="020B0503020204020204" pitchFamily="34" charset="-122"/>
                  <a:cs typeface="Times New Roman" panose="02020603050405020304" pitchFamily="18" charset="0"/>
                </a:rPr>
                <a:t>微腔粒子</a:t>
              </a:r>
            </a:p>
          </p:txBody>
        </p:sp>
      </p:grpSp>
      <p:pic>
        <p:nvPicPr>
          <p:cNvPr id="14" name="Picture 18">
            <a:extLst>
              <a:ext uri="{FF2B5EF4-FFF2-40B4-BE49-F238E27FC236}">
                <a16:creationId xmlns:a16="http://schemas.microsoft.com/office/drawing/2014/main" id="{F2D95084-1699-89F4-89B8-2616434D81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60" t="1865" r="53823" b="59055"/>
          <a:stretch/>
        </p:blipFill>
        <p:spPr bwMode="auto">
          <a:xfrm>
            <a:off x="4859118" y="1114377"/>
            <a:ext cx="2480057" cy="178161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A2D3FCCF-2535-8F58-DAC3-56AD3965E33E}"/>
              </a:ext>
            </a:extLst>
          </p:cNvPr>
          <p:cNvSpPr txBox="1"/>
          <p:nvPr/>
        </p:nvSpPr>
        <p:spPr>
          <a:xfrm>
            <a:off x="5621683" y="2892043"/>
            <a:ext cx="1260292" cy="307777"/>
          </a:xfrm>
          <a:prstGeom prst="rect">
            <a:avLst/>
          </a:prstGeom>
          <a:noFill/>
        </p:spPr>
        <p:txBody>
          <a:bodyPr wrap="square" rtlCol="0">
            <a:spAutoFit/>
          </a:bodyPr>
          <a:lstStyle/>
          <a:p>
            <a:r>
              <a:rPr kumimoji="1" lang="zh-CN" altLang="en-US" sz="1400" b="1" dirty="0">
                <a:latin typeface="Microsoft YaHei" panose="020B0503020204020204" pitchFamily="34" charset="-122"/>
                <a:ea typeface="Microsoft YaHei" panose="020B0503020204020204" pitchFamily="34" charset="-122"/>
                <a:cs typeface="Times New Roman" panose="02020603050405020304" pitchFamily="18" charset="0"/>
              </a:rPr>
              <a:t>固体缺陷</a:t>
            </a:r>
          </a:p>
        </p:txBody>
      </p:sp>
      <p:sp>
        <p:nvSpPr>
          <p:cNvPr id="16" name="文本框 15">
            <a:extLst>
              <a:ext uri="{FF2B5EF4-FFF2-40B4-BE49-F238E27FC236}">
                <a16:creationId xmlns:a16="http://schemas.microsoft.com/office/drawing/2014/main" id="{73C08AE7-B7BF-0D87-5503-9CC7BEEAD03E}"/>
              </a:ext>
            </a:extLst>
          </p:cNvPr>
          <p:cNvSpPr txBox="1"/>
          <p:nvPr/>
        </p:nvSpPr>
        <p:spPr>
          <a:xfrm>
            <a:off x="5277414" y="3167390"/>
            <a:ext cx="1941975" cy="261610"/>
          </a:xfrm>
          <a:prstGeom prst="rect">
            <a:avLst/>
          </a:prstGeom>
          <a:noFill/>
        </p:spPr>
        <p:txBody>
          <a:bodyPr wrap="square">
            <a:spAutoFit/>
          </a:bodyPr>
          <a:lstStyle/>
          <a:p>
            <a:r>
              <a:rPr lang="en" altLang="zh-CN" sz="1100" b="1" i="1" dirty="0">
                <a:solidFill>
                  <a:srgbClr val="222222"/>
                </a:solidFill>
                <a:effectLst/>
                <a:latin typeface="Times New Roman" panose="02020603050405020304" pitchFamily="18" charset="0"/>
                <a:cs typeface="Times New Roman" panose="02020603050405020304" pitchFamily="18" charset="0"/>
              </a:rPr>
              <a:t>Science </a:t>
            </a:r>
            <a:r>
              <a:rPr lang="en" altLang="zh-CN" sz="1100" b="1" i="1" dirty="0">
                <a:solidFill>
                  <a:srgbClr val="222222"/>
                </a:solidFill>
                <a:latin typeface="Times New Roman" panose="02020603050405020304" pitchFamily="18" charset="0"/>
                <a:cs typeface="Times New Roman" panose="02020603050405020304" pitchFamily="18" charset="0"/>
              </a:rPr>
              <a:t>A</a:t>
            </a:r>
            <a:r>
              <a:rPr lang="en" altLang="zh-CN" sz="1100" b="1" i="1" dirty="0">
                <a:solidFill>
                  <a:srgbClr val="222222"/>
                </a:solidFill>
                <a:effectLst/>
                <a:latin typeface="Times New Roman" panose="02020603050405020304" pitchFamily="18" charset="0"/>
                <a:cs typeface="Times New Roman" panose="02020603050405020304" pitchFamily="18" charset="0"/>
              </a:rPr>
              <a:t>dvances</a:t>
            </a:r>
            <a:r>
              <a:rPr lang="zh-CN" altLang="en-US" sz="1100" b="1" dirty="0">
                <a:solidFill>
                  <a:srgbClr val="222222"/>
                </a:solidFill>
                <a:latin typeface="Times New Roman" panose="02020603050405020304" pitchFamily="18" charset="0"/>
                <a:cs typeface="Times New Roman" panose="02020603050405020304" pitchFamily="18" charset="0"/>
              </a:rPr>
              <a:t> </a:t>
            </a:r>
            <a:r>
              <a:rPr lang="en" altLang="zh-CN" sz="1100" b="1" i="0" dirty="0">
                <a:solidFill>
                  <a:srgbClr val="222222"/>
                </a:solidFill>
                <a:effectLst/>
                <a:latin typeface="Times New Roman" panose="02020603050405020304" pitchFamily="18" charset="0"/>
                <a:cs typeface="Times New Roman" panose="02020603050405020304" pitchFamily="18" charset="0"/>
              </a:rPr>
              <a:t>7, 32</a:t>
            </a:r>
            <a:r>
              <a:rPr lang="en" altLang="zh-CN" sz="1100" b="1" dirty="0">
                <a:solidFill>
                  <a:srgbClr val="222222"/>
                </a:solidFill>
                <a:latin typeface="Times New Roman" panose="02020603050405020304" pitchFamily="18" charset="0"/>
                <a:cs typeface="Times New Roman" panose="02020603050405020304" pitchFamily="18" charset="0"/>
              </a:rPr>
              <a:t>(2021)</a:t>
            </a:r>
            <a:endParaRPr lang="zh-CN" altLang="en-US" sz="1100" b="1" dirty="0">
              <a:latin typeface="Times New Roman" panose="02020603050405020304" pitchFamily="18" charset="0"/>
              <a:cs typeface="Times New Roman" panose="02020603050405020304" pitchFamily="18" charset="0"/>
            </a:endParaRPr>
          </a:p>
        </p:txBody>
      </p:sp>
      <p:pic>
        <p:nvPicPr>
          <p:cNvPr id="34" name="图片 33" descr="背景图案&#10;&#10;描述已自动生成">
            <a:extLst>
              <a:ext uri="{FF2B5EF4-FFF2-40B4-BE49-F238E27FC236}">
                <a16:creationId xmlns:a16="http://schemas.microsoft.com/office/drawing/2014/main" id="{71873225-9ABD-5912-CD36-19204C030CE7}"/>
              </a:ext>
            </a:extLst>
          </p:cNvPr>
          <p:cNvPicPr>
            <a:picLocks noChangeAspect="1"/>
          </p:cNvPicPr>
          <p:nvPr/>
        </p:nvPicPr>
        <p:blipFill>
          <a:blip r:embed="rId7"/>
          <a:srcRect b="2997"/>
          <a:stretch/>
        </p:blipFill>
        <p:spPr>
          <a:xfrm>
            <a:off x="1603196" y="1114378"/>
            <a:ext cx="2748899" cy="1777666"/>
          </a:xfrm>
          <a:prstGeom prst="rect">
            <a:avLst/>
          </a:prstGeom>
        </p:spPr>
      </p:pic>
      <p:pic>
        <p:nvPicPr>
          <p:cNvPr id="36" name="图片 35">
            <a:extLst>
              <a:ext uri="{FF2B5EF4-FFF2-40B4-BE49-F238E27FC236}">
                <a16:creationId xmlns:a16="http://schemas.microsoft.com/office/drawing/2014/main" id="{7BEA32B8-F6CD-4B35-F805-44685E1FC8B2}"/>
              </a:ext>
            </a:extLst>
          </p:cNvPr>
          <p:cNvPicPr>
            <a:picLocks noChangeAspect="1"/>
          </p:cNvPicPr>
          <p:nvPr/>
        </p:nvPicPr>
        <p:blipFill>
          <a:blip r:embed="rId8"/>
          <a:stretch>
            <a:fillRect/>
          </a:stretch>
        </p:blipFill>
        <p:spPr>
          <a:xfrm>
            <a:off x="7993531" y="1105295"/>
            <a:ext cx="2057261" cy="1781611"/>
          </a:xfrm>
          <a:prstGeom prst="rect">
            <a:avLst/>
          </a:prstGeom>
        </p:spPr>
      </p:pic>
      <p:grpSp>
        <p:nvGrpSpPr>
          <p:cNvPr id="3" name="组合 2">
            <a:extLst>
              <a:ext uri="{FF2B5EF4-FFF2-40B4-BE49-F238E27FC236}">
                <a16:creationId xmlns:a16="http://schemas.microsoft.com/office/drawing/2014/main" id="{5217D801-1AA2-7017-C907-CCD12D0F438C}"/>
              </a:ext>
            </a:extLst>
          </p:cNvPr>
          <p:cNvGrpSpPr/>
          <p:nvPr/>
        </p:nvGrpSpPr>
        <p:grpSpPr>
          <a:xfrm>
            <a:off x="3990778" y="3499990"/>
            <a:ext cx="4210444" cy="3235116"/>
            <a:chOff x="4045160" y="3504160"/>
            <a:chExt cx="4210444" cy="3235116"/>
          </a:xfrm>
        </p:grpSpPr>
        <p:pic>
          <p:nvPicPr>
            <p:cNvPr id="4" name="图片 3">
              <a:extLst>
                <a:ext uri="{FF2B5EF4-FFF2-40B4-BE49-F238E27FC236}">
                  <a16:creationId xmlns:a16="http://schemas.microsoft.com/office/drawing/2014/main" id="{BCA3A5C2-4D37-BA52-96A0-7F26A7586552}"/>
                </a:ext>
              </a:extLst>
            </p:cNvPr>
            <p:cNvPicPr>
              <a:picLocks noChangeAspect="1"/>
            </p:cNvPicPr>
            <p:nvPr/>
          </p:nvPicPr>
          <p:blipFill>
            <a:blip r:embed="rId9"/>
            <a:stretch>
              <a:fillRect/>
            </a:stretch>
          </p:blipFill>
          <p:spPr>
            <a:xfrm>
              <a:off x="4045160" y="3504160"/>
              <a:ext cx="4210444" cy="2954788"/>
            </a:xfrm>
            <a:prstGeom prst="rect">
              <a:avLst/>
            </a:prstGeom>
          </p:spPr>
        </p:pic>
        <p:sp>
          <p:nvSpPr>
            <p:cNvPr id="2" name="文本框 1">
              <a:extLst>
                <a:ext uri="{FF2B5EF4-FFF2-40B4-BE49-F238E27FC236}">
                  <a16:creationId xmlns:a16="http://schemas.microsoft.com/office/drawing/2014/main" id="{70D4AC6A-906A-7F1E-CBEA-1A83F4CE5D52}"/>
                </a:ext>
              </a:extLst>
            </p:cNvPr>
            <p:cNvSpPr txBox="1"/>
            <p:nvPr/>
          </p:nvSpPr>
          <p:spPr>
            <a:xfrm>
              <a:off x="4692150" y="6431499"/>
              <a:ext cx="2807699" cy="307777"/>
            </a:xfrm>
            <a:prstGeom prst="rect">
              <a:avLst/>
            </a:prstGeom>
            <a:noFill/>
          </p:spPr>
          <p:txBody>
            <a:bodyPr wrap="square">
              <a:spAutoFit/>
            </a:bodyPr>
            <a:lstStyle/>
            <a:p>
              <a:r>
                <a:rPr lang="de-DE" altLang="zh-CN" sz="1400" b="1" i="1" dirty="0">
                  <a:solidFill>
                    <a:srgbClr val="222222"/>
                  </a:solidFill>
                  <a:effectLst/>
                  <a:latin typeface="Times New Roman" panose="02020603050405020304" pitchFamily="18" charset="0"/>
                  <a:cs typeface="Times New Roman" panose="02020603050405020304" pitchFamily="18" charset="0"/>
                </a:rPr>
                <a:t>J. Phys. Chem. Lett. </a:t>
              </a:r>
              <a:r>
                <a:rPr lang="de-DE" altLang="zh-CN" sz="1400" b="1" dirty="0">
                  <a:solidFill>
                    <a:srgbClr val="222222"/>
                  </a:solidFill>
                  <a:effectLst/>
                  <a:latin typeface="Times New Roman" panose="02020603050405020304" pitchFamily="18" charset="0"/>
                  <a:cs typeface="Times New Roman" panose="02020603050405020304" pitchFamily="18" charset="0"/>
                </a:rPr>
                <a:t>14</a:t>
              </a:r>
              <a:r>
                <a:rPr lang="en-US" altLang="zh-CN" sz="1400" b="1" dirty="0">
                  <a:solidFill>
                    <a:srgbClr val="222222"/>
                  </a:solidFill>
                  <a:latin typeface="Times New Roman" panose="02020603050405020304" pitchFamily="18" charset="0"/>
                  <a:cs typeface="Times New Roman" panose="02020603050405020304" pitchFamily="18" charset="0"/>
                </a:rPr>
                <a:t>,</a:t>
              </a:r>
              <a:r>
                <a:rPr lang="de-DE" altLang="zh-CN" sz="1400" b="1" dirty="0">
                  <a:solidFill>
                    <a:srgbClr val="222222"/>
                  </a:solidFill>
                  <a:effectLst/>
                  <a:latin typeface="Times New Roman" panose="02020603050405020304" pitchFamily="18" charset="0"/>
                  <a:cs typeface="Times New Roman" panose="02020603050405020304" pitchFamily="18" charset="0"/>
                </a:rPr>
                <a:t> 3274(2023)</a:t>
              </a:r>
              <a:endParaRPr lang="zh-CN" altLang="en-US" sz="1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133042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0" y="448171"/>
            <a:ext cx="9101523"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二维材料</a:t>
            </a:r>
          </a:p>
        </p:txBody>
      </p:sp>
      <p:pic>
        <p:nvPicPr>
          <p:cNvPr id="10" name="图片 9">
            <a:extLst>
              <a:ext uri="{FF2B5EF4-FFF2-40B4-BE49-F238E27FC236}">
                <a16:creationId xmlns:a16="http://schemas.microsoft.com/office/drawing/2014/main" id="{9D42520D-1447-2BB7-BA77-9856A3E2128A}"/>
              </a:ext>
            </a:extLst>
          </p:cNvPr>
          <p:cNvPicPr>
            <a:picLocks noChangeAspect="1"/>
          </p:cNvPicPr>
          <p:nvPr/>
        </p:nvPicPr>
        <p:blipFill>
          <a:blip r:embed="rId6"/>
          <a:stretch>
            <a:fillRect/>
          </a:stretch>
        </p:blipFill>
        <p:spPr>
          <a:xfrm>
            <a:off x="5548493" y="1136321"/>
            <a:ext cx="4739400" cy="2655493"/>
          </a:xfrm>
          <a:prstGeom prst="rect">
            <a:avLst/>
          </a:prstGeom>
        </p:spPr>
      </p:pic>
      <p:sp>
        <p:nvSpPr>
          <p:cNvPr id="13" name="文本框 12">
            <a:extLst>
              <a:ext uri="{FF2B5EF4-FFF2-40B4-BE49-F238E27FC236}">
                <a16:creationId xmlns:a16="http://schemas.microsoft.com/office/drawing/2014/main" id="{CCB3DF4F-B275-4284-50CB-A549127A1EFC}"/>
              </a:ext>
            </a:extLst>
          </p:cNvPr>
          <p:cNvSpPr txBox="1"/>
          <p:nvPr/>
        </p:nvSpPr>
        <p:spPr>
          <a:xfrm>
            <a:off x="2420210" y="4145973"/>
            <a:ext cx="6256565" cy="369332"/>
          </a:xfrm>
          <a:prstGeom prst="rect">
            <a:avLst/>
          </a:prstGeom>
          <a:noFill/>
        </p:spPr>
        <p:txBody>
          <a:bodyPr wrap="square">
            <a:spAutoFit/>
          </a:bodyPr>
          <a:lstStyle/>
          <a:p>
            <a:r>
              <a:rPr lang="zh-CN" altLang="en-US" sz="1800"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过渡金属二硫化物</a:t>
            </a:r>
            <a:r>
              <a:rPr lang="en-US" altLang="zh-CN" sz="1800"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800" dirty="0">
                <a:solidFill>
                  <a:srgbClr val="222222"/>
                </a:solidFill>
                <a:latin typeface="Arial" panose="020B0604020202020204" pitchFamily="34" charset="0"/>
                <a:ea typeface="微软雅黑" panose="020B0503020204020204" pitchFamily="34" charset="-122"/>
                <a:cs typeface="Arial" panose="020B0604020202020204" pitchFamily="34" charset="0"/>
              </a:rPr>
              <a:t>Transition-metal dichalcogenides, TMDs</a:t>
            </a:r>
            <a:r>
              <a:rPr lang="en-US" altLang="zh-CN" sz="1800"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dirty="0"/>
          </a:p>
        </p:txBody>
      </p:sp>
      <p:grpSp>
        <p:nvGrpSpPr>
          <p:cNvPr id="17" name="组合 16">
            <a:extLst>
              <a:ext uri="{FF2B5EF4-FFF2-40B4-BE49-F238E27FC236}">
                <a16:creationId xmlns:a16="http://schemas.microsoft.com/office/drawing/2014/main" id="{9B6F3E74-B7D6-A6E9-21E5-CF0EF88D2891}"/>
              </a:ext>
            </a:extLst>
          </p:cNvPr>
          <p:cNvGrpSpPr/>
          <p:nvPr/>
        </p:nvGrpSpPr>
        <p:grpSpPr>
          <a:xfrm>
            <a:off x="3579161" y="4515305"/>
            <a:ext cx="3938662" cy="1990921"/>
            <a:chOff x="1898842" y="4136602"/>
            <a:chExt cx="3938662" cy="1990921"/>
          </a:xfrm>
        </p:grpSpPr>
        <p:sp>
          <p:nvSpPr>
            <p:cNvPr id="21" name="文本框 20">
              <a:extLst>
                <a:ext uri="{FF2B5EF4-FFF2-40B4-BE49-F238E27FC236}">
                  <a16:creationId xmlns:a16="http://schemas.microsoft.com/office/drawing/2014/main" id="{082EB625-0760-F9A5-E06C-25B9CA5927F4}"/>
                </a:ext>
              </a:extLst>
            </p:cNvPr>
            <p:cNvSpPr txBox="1"/>
            <p:nvPr/>
          </p:nvSpPr>
          <p:spPr>
            <a:xfrm>
              <a:off x="2797070" y="5865913"/>
              <a:ext cx="1973402" cy="261610"/>
            </a:xfrm>
            <a:prstGeom prst="rect">
              <a:avLst/>
            </a:prstGeom>
            <a:noFill/>
          </p:spPr>
          <p:txBody>
            <a:bodyPr wrap="square" rtlCol="0">
              <a:spAutoFit/>
            </a:bodyPr>
            <a:lstStyle/>
            <a:p>
              <a:r>
                <a:rPr lang="en-US" altLang="zh-CN" sz="1100" b="1" i="1" dirty="0">
                  <a:latin typeface="Times New Roman" panose="02020603050405020304" pitchFamily="18" charset="0"/>
                  <a:cs typeface="Times New Roman" panose="02020603050405020304" pitchFamily="18" charset="0"/>
                </a:rPr>
                <a:t>Nano Convergence </a:t>
              </a:r>
              <a:r>
                <a:rPr lang="en-US" altLang="zh-CN" sz="1100" b="1" dirty="0">
                  <a:latin typeface="Times New Roman" panose="02020603050405020304" pitchFamily="18" charset="0"/>
                  <a:cs typeface="Times New Roman" panose="02020603050405020304" pitchFamily="18" charset="0"/>
                </a:rPr>
                <a:t>2, 17 (2015)</a:t>
              </a:r>
              <a:endParaRPr lang="da-DK" altLang="zh-CN" sz="1100" b="1" dirty="0">
                <a:latin typeface="Times New Roman" panose="02020603050405020304" pitchFamily="18" charset="0"/>
                <a:cs typeface="Times New Roman" panose="02020603050405020304" pitchFamily="18" charset="0"/>
              </a:endParaRPr>
            </a:p>
          </p:txBody>
        </p:sp>
        <p:pic>
          <p:nvPicPr>
            <p:cNvPr id="22" name="图片 21">
              <a:extLst>
                <a:ext uri="{FF2B5EF4-FFF2-40B4-BE49-F238E27FC236}">
                  <a16:creationId xmlns:a16="http://schemas.microsoft.com/office/drawing/2014/main" id="{2E4E3311-7476-D62B-792C-5C7BB5155359}"/>
                </a:ext>
              </a:extLst>
            </p:cNvPr>
            <p:cNvPicPr>
              <a:picLocks noChangeAspect="1"/>
            </p:cNvPicPr>
            <p:nvPr/>
          </p:nvPicPr>
          <p:blipFill>
            <a:blip r:embed="rId7"/>
            <a:stretch>
              <a:fillRect/>
            </a:stretch>
          </p:blipFill>
          <p:spPr>
            <a:xfrm>
              <a:off x="1898842" y="4136602"/>
              <a:ext cx="3938662" cy="1781609"/>
            </a:xfrm>
            <a:prstGeom prst="rect">
              <a:avLst/>
            </a:prstGeom>
          </p:spPr>
        </p:pic>
      </p:grpSp>
      <p:grpSp>
        <p:nvGrpSpPr>
          <p:cNvPr id="24" name="组合 23">
            <a:extLst>
              <a:ext uri="{FF2B5EF4-FFF2-40B4-BE49-F238E27FC236}">
                <a16:creationId xmlns:a16="http://schemas.microsoft.com/office/drawing/2014/main" id="{CFD33A48-6D24-8BA7-F060-AEC2B29D8E48}"/>
              </a:ext>
            </a:extLst>
          </p:cNvPr>
          <p:cNvGrpSpPr/>
          <p:nvPr/>
        </p:nvGrpSpPr>
        <p:grpSpPr>
          <a:xfrm>
            <a:off x="751471" y="1039933"/>
            <a:ext cx="4382258" cy="3080572"/>
            <a:chOff x="5823498" y="1039933"/>
            <a:chExt cx="4382258" cy="3080572"/>
          </a:xfrm>
        </p:grpSpPr>
        <p:pic>
          <p:nvPicPr>
            <p:cNvPr id="8" name="图片 7">
              <a:extLst>
                <a:ext uri="{FF2B5EF4-FFF2-40B4-BE49-F238E27FC236}">
                  <a16:creationId xmlns:a16="http://schemas.microsoft.com/office/drawing/2014/main" id="{1481A0CC-B2E9-2C1C-7677-305720EF5C55}"/>
                </a:ext>
              </a:extLst>
            </p:cNvPr>
            <p:cNvPicPr>
              <a:picLocks noChangeAspect="1"/>
            </p:cNvPicPr>
            <p:nvPr/>
          </p:nvPicPr>
          <p:blipFill>
            <a:blip r:embed="rId8"/>
            <a:stretch>
              <a:fillRect/>
            </a:stretch>
          </p:blipFill>
          <p:spPr>
            <a:xfrm>
              <a:off x="5823498" y="1039933"/>
              <a:ext cx="4382258" cy="2811448"/>
            </a:xfrm>
            <a:prstGeom prst="rect">
              <a:avLst/>
            </a:prstGeom>
          </p:spPr>
        </p:pic>
        <p:sp>
          <p:nvSpPr>
            <p:cNvPr id="23" name="文本框 22">
              <a:extLst>
                <a:ext uri="{FF2B5EF4-FFF2-40B4-BE49-F238E27FC236}">
                  <a16:creationId xmlns:a16="http://schemas.microsoft.com/office/drawing/2014/main" id="{C0CD4020-96CA-F885-ABDA-62F6456CE55D}"/>
                </a:ext>
              </a:extLst>
            </p:cNvPr>
            <p:cNvSpPr txBox="1"/>
            <p:nvPr/>
          </p:nvSpPr>
          <p:spPr>
            <a:xfrm>
              <a:off x="6610777" y="3812728"/>
              <a:ext cx="2807699" cy="307777"/>
            </a:xfrm>
            <a:prstGeom prst="rect">
              <a:avLst/>
            </a:prstGeom>
            <a:noFill/>
          </p:spPr>
          <p:txBody>
            <a:bodyPr wrap="square">
              <a:spAutoFit/>
            </a:bodyPr>
            <a:lstStyle/>
            <a:p>
              <a:r>
                <a:rPr lang="de-DE" altLang="zh-CN" sz="1400" b="1" i="1" dirty="0">
                  <a:solidFill>
                    <a:srgbClr val="222222"/>
                  </a:solidFill>
                  <a:effectLst/>
                  <a:latin typeface="Times New Roman" panose="02020603050405020304" pitchFamily="18" charset="0"/>
                  <a:cs typeface="Times New Roman" panose="02020603050405020304" pitchFamily="18" charset="0"/>
                </a:rPr>
                <a:t>J. Phys. Chem. Lett. </a:t>
              </a:r>
              <a:r>
                <a:rPr lang="de-DE" altLang="zh-CN" sz="1400" b="1" dirty="0">
                  <a:solidFill>
                    <a:srgbClr val="222222"/>
                  </a:solidFill>
                  <a:effectLst/>
                  <a:latin typeface="Times New Roman" panose="02020603050405020304" pitchFamily="18" charset="0"/>
                  <a:cs typeface="Times New Roman" panose="02020603050405020304" pitchFamily="18" charset="0"/>
                </a:rPr>
                <a:t>14</a:t>
              </a:r>
              <a:r>
                <a:rPr lang="en-US" altLang="zh-CN" sz="1400" b="1" dirty="0">
                  <a:solidFill>
                    <a:srgbClr val="222222"/>
                  </a:solidFill>
                  <a:latin typeface="Times New Roman" panose="02020603050405020304" pitchFamily="18" charset="0"/>
                  <a:cs typeface="Times New Roman" panose="02020603050405020304" pitchFamily="18" charset="0"/>
                </a:rPr>
                <a:t>,</a:t>
              </a:r>
              <a:r>
                <a:rPr lang="de-DE" altLang="zh-CN" sz="1400" b="1" dirty="0">
                  <a:solidFill>
                    <a:srgbClr val="222222"/>
                  </a:solidFill>
                  <a:effectLst/>
                  <a:latin typeface="Times New Roman" panose="02020603050405020304" pitchFamily="18" charset="0"/>
                  <a:cs typeface="Times New Roman" panose="02020603050405020304" pitchFamily="18" charset="0"/>
                </a:rPr>
                <a:t> 3274(2023)</a:t>
              </a:r>
              <a:endParaRPr lang="zh-CN" altLang="en-US" sz="1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77369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980ED77D-798A-7187-8993-A451992327CF}"/>
              </a:ext>
            </a:extLst>
          </p:cNvPr>
          <p:cNvGrpSpPr/>
          <p:nvPr/>
        </p:nvGrpSpPr>
        <p:grpSpPr>
          <a:xfrm>
            <a:off x="1057487" y="896471"/>
            <a:ext cx="5386128" cy="3887684"/>
            <a:chOff x="864819" y="1058767"/>
            <a:chExt cx="5386128" cy="3887684"/>
          </a:xfrm>
        </p:grpSpPr>
        <mc:AlternateContent xmlns:mc="http://schemas.openxmlformats.org/markup-compatibility/2006" xmlns:p14="http://schemas.microsoft.com/office/powerpoint/2010/main">
          <mc:Choice Requires="p14">
            <p:contentPart p14:bwMode="auto" r:id="rId3">
              <p14:nvContentPartPr>
                <p14:cNvPr id="10" name="墨迹 9">
                  <a:extLst>
                    <a:ext uri="{FF2B5EF4-FFF2-40B4-BE49-F238E27FC236}">
                      <a16:creationId xmlns:a16="http://schemas.microsoft.com/office/drawing/2014/main" id="{85AB0DEA-8033-EE76-6DFB-A8BB00679F06}"/>
                    </a:ext>
                  </a:extLst>
                </p14:cNvPr>
                <p14:cNvContentPartPr/>
                <p14:nvPr/>
              </p14:nvContentPartPr>
              <p14:xfrm>
                <a:off x="5992752" y="1322909"/>
                <a:ext cx="258195" cy="506244"/>
              </p14:xfrm>
            </p:contentPart>
          </mc:Choice>
          <mc:Fallback xmlns="">
            <p:pic>
              <p:nvPicPr>
                <p:cNvPr id="10" name="墨迹 9">
                  <a:extLst>
                    <a:ext uri="{FF2B5EF4-FFF2-40B4-BE49-F238E27FC236}">
                      <a16:creationId xmlns:a16="http://schemas.microsoft.com/office/drawing/2014/main" id="{85AB0DEA-8033-EE76-6DFB-A8BB00679F06}"/>
                    </a:ext>
                  </a:extLst>
                </p:cNvPr>
                <p:cNvPicPr/>
                <p:nvPr/>
              </p:nvPicPr>
              <p:blipFill>
                <a:blip r:embed="rId4"/>
                <a:stretch>
                  <a:fillRect/>
                </a:stretch>
              </p:blipFill>
              <p:spPr>
                <a:xfrm>
                  <a:off x="5986639" y="1316792"/>
                  <a:ext cx="270422" cy="518477"/>
                </a:xfrm>
                <a:prstGeom prst="rect">
                  <a:avLst/>
                </a:prstGeom>
              </p:spPr>
            </p:pic>
          </mc:Fallback>
        </mc:AlternateContent>
        <p:grpSp>
          <p:nvGrpSpPr>
            <p:cNvPr id="5" name="组合 4">
              <a:extLst>
                <a:ext uri="{FF2B5EF4-FFF2-40B4-BE49-F238E27FC236}">
                  <a16:creationId xmlns:a16="http://schemas.microsoft.com/office/drawing/2014/main" id="{C2FA230A-EF2B-D12A-3B78-E0381516243D}"/>
                </a:ext>
              </a:extLst>
            </p:cNvPr>
            <p:cNvGrpSpPr/>
            <p:nvPr/>
          </p:nvGrpSpPr>
          <p:grpSpPr>
            <a:xfrm>
              <a:off x="864819" y="1372064"/>
              <a:ext cx="5301940" cy="3574387"/>
              <a:chOff x="4932317" y="1829153"/>
              <a:chExt cx="6078369" cy="4173172"/>
            </a:xfrm>
          </p:grpSpPr>
          <p:pic>
            <p:nvPicPr>
              <p:cNvPr id="8" name="图片 7">
                <a:extLst>
                  <a:ext uri="{FF2B5EF4-FFF2-40B4-BE49-F238E27FC236}">
                    <a16:creationId xmlns:a16="http://schemas.microsoft.com/office/drawing/2014/main" id="{54020434-784D-17DA-5B8F-39450A45FF8D}"/>
                  </a:ext>
                </a:extLst>
              </p:cNvPr>
              <p:cNvPicPr>
                <a:picLocks noChangeAspect="1"/>
              </p:cNvPicPr>
              <p:nvPr/>
            </p:nvPicPr>
            <p:blipFill>
              <a:blip r:embed="rId5"/>
              <a:srcRect l="6041" b="44823"/>
              <a:stretch/>
            </p:blipFill>
            <p:spPr>
              <a:xfrm>
                <a:off x="4932317" y="1829153"/>
                <a:ext cx="6078369" cy="3702983"/>
              </a:xfrm>
              <a:prstGeom prst="rect">
                <a:avLst/>
              </a:prstGeom>
            </p:spPr>
          </p:pic>
          <p:sp>
            <p:nvSpPr>
              <p:cNvPr id="16" name="文本框 15">
                <a:extLst>
                  <a:ext uri="{FF2B5EF4-FFF2-40B4-BE49-F238E27FC236}">
                    <a16:creationId xmlns:a16="http://schemas.microsoft.com/office/drawing/2014/main" id="{91C96FFC-8462-6F0A-8217-694AA8B26253}"/>
                  </a:ext>
                </a:extLst>
              </p:cNvPr>
              <p:cNvSpPr txBox="1"/>
              <p:nvPr/>
            </p:nvSpPr>
            <p:spPr>
              <a:xfrm>
                <a:off x="5921648" y="5607056"/>
                <a:ext cx="4532630" cy="395269"/>
              </a:xfrm>
              <a:prstGeom prst="rect">
                <a:avLst/>
              </a:prstGeom>
              <a:noFill/>
            </p:spPr>
            <p:txBody>
              <a:bodyPr wrap="square">
                <a:spAutoFit/>
              </a:bodyPr>
              <a:lstStyle/>
              <a:p>
                <a:r>
                  <a:rPr lang="zh-CN" altLang="en-US" sz="1600" b="1" i="1" dirty="0">
                    <a:latin typeface="Times New Roman" panose="02020603050405020304" pitchFamily="18" charset="0"/>
                    <a:cs typeface="Times New Roman" panose="02020603050405020304" pitchFamily="18" charset="0"/>
                  </a:rPr>
                  <a:t>Nature Communications </a:t>
                </a:r>
                <a:r>
                  <a:rPr lang="en-US" altLang="zh-CN" sz="1600" b="1" dirty="0">
                    <a:latin typeface="Times New Roman" panose="02020603050405020304" pitchFamily="18" charset="0"/>
                    <a:cs typeface="Times New Roman" panose="02020603050405020304" pitchFamily="18" charset="0"/>
                  </a:rPr>
                  <a:t>1</a:t>
                </a:r>
                <a:r>
                  <a:rPr lang="zh-CN" altLang="en-US" sz="1600" b="1" dirty="0">
                    <a:latin typeface="Times New Roman" panose="02020603050405020304" pitchFamily="18" charset="0"/>
                    <a:cs typeface="Times New Roman" panose="02020603050405020304" pitchFamily="18" charset="0"/>
                  </a:rPr>
                  <a:t>, 14(</a:t>
                </a:r>
                <a:r>
                  <a:rPr lang="en-US" altLang="zh-CN" sz="1600" b="1" dirty="0">
                    <a:latin typeface="Times New Roman" panose="02020603050405020304" pitchFamily="18" charset="0"/>
                    <a:cs typeface="Times New Roman" panose="02020603050405020304" pitchFamily="18" charset="0"/>
                  </a:rPr>
                  <a:t>2023</a:t>
                </a:r>
                <a:r>
                  <a:rPr lang="zh-CN" altLang="en-US" sz="1600" b="1" dirty="0">
                    <a:latin typeface="Times New Roman" panose="02020603050405020304" pitchFamily="18" charset="0"/>
                    <a:cs typeface="Times New Roman" panose="02020603050405020304" pitchFamily="18" charset="0"/>
                  </a:rPr>
                  <a:t>)</a:t>
                </a:r>
              </a:p>
            </p:txBody>
          </p:sp>
        </p:grpSp>
        <p:sp>
          <p:nvSpPr>
            <p:cNvPr id="12" name="矩形 11">
              <a:extLst>
                <a:ext uri="{FF2B5EF4-FFF2-40B4-BE49-F238E27FC236}">
                  <a16:creationId xmlns:a16="http://schemas.microsoft.com/office/drawing/2014/main" id="{6B2ADBEB-F4B9-56FC-718F-3A3B4E5FF362}"/>
                </a:ext>
              </a:extLst>
            </p:cNvPr>
            <p:cNvSpPr/>
            <p:nvPr/>
          </p:nvSpPr>
          <p:spPr>
            <a:xfrm>
              <a:off x="3601105" y="1058767"/>
              <a:ext cx="258195" cy="6265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0789" y="332660"/>
            <a:ext cx="1542650" cy="563811"/>
          </a:xfrm>
          <a:prstGeom prst="rect">
            <a:avLst/>
          </a:prstGeom>
        </p:spPr>
      </p:pic>
      <p:sp>
        <p:nvSpPr>
          <p:cNvPr id="11" name="动作按钮: 空白 10">
            <a:hlinkClick r:id="rId8"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9477182"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缺陷态单光子发射</a:t>
            </a:r>
            <a:r>
              <a:rPr lang="en-US" altLang="zh-CN" sz="2800" dirty="0">
                <a:solidFill>
                  <a:srgbClr val="002169"/>
                </a:solidFill>
                <a:latin typeface="Arial" panose="020B0604020202020204" pitchFamily="34" charset="0"/>
                <a:ea typeface="微软雅黑" panose="020B0503020204020204" pitchFamily="34" charset="-122"/>
                <a:cs typeface="Arial" panose="020B0604020202020204" pitchFamily="34" charset="0"/>
              </a:rPr>
              <a:t>(Single Photon Emission, SPE)</a:t>
            </a:r>
            <a:endParaRPr kumimoji="1" lang="zh-CN" altLang="en-US" sz="2800" b="1" dirty="0">
              <a:solidFill>
                <a:srgbClr val="002169"/>
              </a:solidFill>
              <a:latin typeface="Arial" panose="020B0604020202020204" pitchFamily="34" charset="0"/>
              <a:ea typeface="Microsoft YaHei"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63F88F2-E1CF-0F2D-514C-0590314FDFDF}"/>
                  </a:ext>
                </a:extLst>
              </p:cNvPr>
              <p:cNvSpPr txBox="1"/>
              <p:nvPr/>
            </p:nvSpPr>
            <p:spPr>
              <a:xfrm>
                <a:off x="1192499" y="4921476"/>
                <a:ext cx="9807002" cy="943400"/>
              </a:xfrm>
              <a:prstGeom prst="rect">
                <a:avLst/>
              </a:prstGeom>
              <a:noFill/>
            </p:spPr>
            <p:txBody>
              <a:bodyPr wrap="square">
                <a:spAutoFit/>
              </a:bodyPr>
              <a:lstStyle/>
              <a:p>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单层</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TMDs</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材料中的</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SPE</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源于</a:t>
                </a:r>
                <a:r>
                  <a:rPr lang="zh-CN" altLang="en-US"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应变诱导激活</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的光学暗激子</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t>
                </a:r>
                <a14:m>
                  <m:oMath xmlns:m="http://schemas.openxmlformats.org/officeDocument/2006/math">
                    <m:sSubSup>
                      <m:sSubSupPr>
                        <m:ctrlPr>
                          <a:rPr lang="en-US" altLang="zh-CN"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SupPr>
                      <m:e>
                        <m:r>
                          <a:rPr lang="en-US" altLang="zh-CN"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𝑋</m:t>
                        </m:r>
                      </m:e>
                      <m:sub>
                        <m:r>
                          <m:rPr>
                            <m:sty m:val="p"/>
                          </m:rPr>
                          <a:rPr lang="en-US" altLang="zh-CN" i="1">
                            <a:solidFill>
                              <a:srgbClr val="222222"/>
                            </a:solidFill>
                            <a:latin typeface="Cambria Math" panose="02040503050406030204" pitchFamily="18" charset="0"/>
                            <a:ea typeface="微软雅黑" panose="020B0503020204020204" pitchFamily="34" charset="-122"/>
                            <a:cs typeface="Arial" panose="020B0604020202020204" pitchFamily="34" charset="0"/>
                          </a:rPr>
                          <m:t>d</m:t>
                        </m:r>
                      </m:sub>
                      <m:sup>
                        <m:r>
                          <a:rPr lang="en-US" altLang="zh-CN" b="0" i="1"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0</m:t>
                        </m:r>
                      </m:sup>
                    </m:sSubSup>
                  </m:oMath>
                </a14:m>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与点缺陷</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t>
                </a:r>
                <a:r>
                  <a:rPr lang="en-US" altLang="zh-CN" dirty="0">
                    <a:solidFill>
                      <a:srgbClr val="222222"/>
                    </a:solidFill>
                    <a:latin typeface="Arial" panose="020B0604020202020204" pitchFamily="34" charset="0"/>
                    <a:ea typeface="微软雅黑" panose="020B0503020204020204" pitchFamily="34" charset="-122"/>
                    <a:cs typeface="Arial" panose="020B0604020202020204" pitchFamily="34" charset="0"/>
                  </a:rPr>
                  <a:t>Defect</a:t>
                </a:r>
                <a:r>
                  <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的共振杂化作用；</a:t>
                </a: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当暗激子能级随局部应变调制而变化至与固定缺陷能级对齐时，材料产生单光子发射。</a:t>
                </a:r>
              </a:p>
            </p:txBody>
          </p:sp>
        </mc:Choice>
        <mc:Fallback xmlns="">
          <p:sp>
            <p:nvSpPr>
              <p:cNvPr id="15" name="文本框 14">
                <a:extLst>
                  <a:ext uri="{FF2B5EF4-FFF2-40B4-BE49-F238E27FC236}">
                    <a16:creationId xmlns:a16="http://schemas.microsoft.com/office/drawing/2014/main" id="{863F88F2-E1CF-0F2D-514C-0590314FDFDF}"/>
                  </a:ext>
                </a:extLst>
              </p:cNvPr>
              <p:cNvSpPr txBox="1">
                <a:spLocks noRot="1" noChangeAspect="1" noMove="1" noResize="1" noEditPoints="1" noAdjustHandles="1" noChangeArrowheads="1" noChangeShapeType="1" noTextEdit="1"/>
              </p:cNvSpPr>
              <p:nvPr/>
            </p:nvSpPr>
            <p:spPr>
              <a:xfrm>
                <a:off x="1192499" y="4921476"/>
                <a:ext cx="9807002" cy="943400"/>
              </a:xfrm>
              <a:prstGeom prst="rect">
                <a:avLst/>
              </a:prstGeom>
              <a:blipFill>
                <a:blip r:embed="rId9"/>
                <a:stretch>
                  <a:fillRect l="-560" t="-1935" r="-249" b="-903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23E6293-C05B-A306-77F2-D847DFCFA99C}"/>
              </a:ext>
            </a:extLst>
          </p:cNvPr>
          <p:cNvPicPr>
            <a:picLocks noChangeAspect="1"/>
          </p:cNvPicPr>
          <p:nvPr/>
        </p:nvPicPr>
        <p:blipFill>
          <a:blip r:embed="rId10"/>
          <a:stretch>
            <a:fillRect/>
          </a:stretch>
        </p:blipFill>
        <p:spPr>
          <a:xfrm>
            <a:off x="6524993" y="1090579"/>
            <a:ext cx="4548151" cy="3410040"/>
          </a:xfrm>
          <a:prstGeom prst="rect">
            <a:avLst/>
          </a:prstGeom>
        </p:spPr>
      </p:pic>
    </p:spTree>
    <p:extLst>
      <p:ext uri="{BB962C8B-B14F-4D97-AF65-F5344CB8AC3E}">
        <p14:creationId xmlns:p14="http://schemas.microsoft.com/office/powerpoint/2010/main" val="1029725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DA3CABCE-14A1-2051-4A1C-93589A7334C5}"/>
              </a:ext>
            </a:extLst>
          </p:cNvPr>
          <p:cNvSpPr txBox="1"/>
          <p:nvPr/>
        </p:nvSpPr>
        <p:spPr>
          <a:xfrm>
            <a:off x="548560" y="448171"/>
            <a:ext cx="9101523"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应变调谐</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SPE</a:t>
            </a:r>
            <a:endPar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3" name="组合 12">
            <a:extLst>
              <a:ext uri="{FF2B5EF4-FFF2-40B4-BE49-F238E27FC236}">
                <a16:creationId xmlns:a16="http://schemas.microsoft.com/office/drawing/2014/main" id="{B61ABAE0-D3FF-10B1-B11B-168CF5E9D4A0}"/>
              </a:ext>
            </a:extLst>
          </p:cNvPr>
          <p:cNvGrpSpPr/>
          <p:nvPr/>
        </p:nvGrpSpPr>
        <p:grpSpPr>
          <a:xfrm>
            <a:off x="4530114" y="1128464"/>
            <a:ext cx="3343912" cy="2478151"/>
            <a:chOff x="726293" y="1099670"/>
            <a:chExt cx="3202272" cy="2341974"/>
          </a:xfrm>
        </p:grpSpPr>
        <p:pic>
          <p:nvPicPr>
            <p:cNvPr id="4" name="Picture 7">
              <a:extLst>
                <a:ext uri="{FF2B5EF4-FFF2-40B4-BE49-F238E27FC236}">
                  <a16:creationId xmlns:a16="http://schemas.microsoft.com/office/drawing/2014/main" id="{2EF5E882-F052-A4FE-CB2D-A04EC3625B56}"/>
                </a:ext>
              </a:extLst>
            </p:cNvPr>
            <p:cNvPicPr>
              <a:picLocks noChangeAspect="1"/>
            </p:cNvPicPr>
            <p:nvPr/>
          </p:nvPicPr>
          <p:blipFill>
            <a:blip r:embed="rId6"/>
            <a:srcRect b="48307"/>
            <a:stretch/>
          </p:blipFill>
          <p:spPr>
            <a:xfrm>
              <a:off x="726293" y="1099670"/>
              <a:ext cx="3202272" cy="2341974"/>
            </a:xfrm>
            <a:prstGeom prst="rect">
              <a:avLst/>
            </a:prstGeom>
          </p:spPr>
        </p:pic>
        <p:sp>
          <p:nvSpPr>
            <p:cNvPr id="10" name="矩形 9">
              <a:extLst>
                <a:ext uri="{FF2B5EF4-FFF2-40B4-BE49-F238E27FC236}">
                  <a16:creationId xmlns:a16="http://schemas.microsoft.com/office/drawing/2014/main" id="{787D87D6-F47A-A0DD-8DAF-2C73E0956712}"/>
                </a:ext>
              </a:extLst>
            </p:cNvPr>
            <p:cNvSpPr/>
            <p:nvPr/>
          </p:nvSpPr>
          <p:spPr>
            <a:xfrm>
              <a:off x="791662" y="1147603"/>
              <a:ext cx="546185" cy="300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7386D8B5-C82D-0CA3-BD7B-8165AE3E1073}"/>
              </a:ext>
            </a:extLst>
          </p:cNvPr>
          <p:cNvGrpSpPr/>
          <p:nvPr/>
        </p:nvGrpSpPr>
        <p:grpSpPr>
          <a:xfrm>
            <a:off x="597656" y="971391"/>
            <a:ext cx="3806238" cy="2767749"/>
            <a:chOff x="4045166" y="1049411"/>
            <a:chExt cx="3806238" cy="2767749"/>
          </a:xfrm>
        </p:grpSpPr>
        <p:pic>
          <p:nvPicPr>
            <p:cNvPr id="8" name="图片 7">
              <a:extLst>
                <a:ext uri="{FF2B5EF4-FFF2-40B4-BE49-F238E27FC236}">
                  <a16:creationId xmlns:a16="http://schemas.microsoft.com/office/drawing/2014/main" id="{B2338BEF-FC31-FEEC-657C-2259493134B7}"/>
                </a:ext>
              </a:extLst>
            </p:cNvPr>
            <p:cNvPicPr>
              <a:picLocks noChangeAspect="1"/>
            </p:cNvPicPr>
            <p:nvPr/>
          </p:nvPicPr>
          <p:blipFill>
            <a:blip r:embed="rId7"/>
            <a:stretch>
              <a:fillRect/>
            </a:stretch>
          </p:blipFill>
          <p:spPr>
            <a:xfrm>
              <a:off x="4045166" y="1049411"/>
              <a:ext cx="3806238" cy="2767749"/>
            </a:xfrm>
            <a:prstGeom prst="rect">
              <a:avLst/>
            </a:prstGeom>
          </p:spPr>
        </p:pic>
        <p:sp>
          <p:nvSpPr>
            <p:cNvPr id="12" name="矩形 11">
              <a:extLst>
                <a:ext uri="{FF2B5EF4-FFF2-40B4-BE49-F238E27FC236}">
                  <a16:creationId xmlns:a16="http://schemas.microsoft.com/office/drawing/2014/main" id="{436189EA-3867-93E3-31A4-8CC115FC3041}"/>
                </a:ext>
              </a:extLst>
            </p:cNvPr>
            <p:cNvSpPr/>
            <p:nvPr/>
          </p:nvSpPr>
          <p:spPr>
            <a:xfrm>
              <a:off x="4328446" y="1099670"/>
              <a:ext cx="546185" cy="300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2707E310-C0DC-9D82-9392-0A84505308A2}"/>
              </a:ext>
            </a:extLst>
          </p:cNvPr>
          <p:cNvSpPr txBox="1"/>
          <p:nvPr/>
        </p:nvSpPr>
        <p:spPr>
          <a:xfrm>
            <a:off x="1427121" y="3637300"/>
            <a:ext cx="2159904" cy="307777"/>
          </a:xfrm>
          <a:prstGeom prst="rect">
            <a:avLst/>
          </a:prstGeom>
          <a:noFill/>
        </p:spPr>
        <p:txBody>
          <a:bodyPr wrap="square">
            <a:spAutoFit/>
          </a:bodyPr>
          <a:lstStyle/>
          <a:p>
            <a:r>
              <a:rPr lang="it-IT" altLang="zh-CN" sz="1400" b="1" i="1" dirty="0">
                <a:solidFill>
                  <a:srgbClr val="222222"/>
                </a:solidFill>
                <a:latin typeface="Times New Roman" panose="02020603050405020304" pitchFamily="18" charset="0"/>
                <a:cs typeface="Times New Roman" panose="02020603050405020304" pitchFamily="18" charset="0"/>
              </a:rPr>
              <a:t>ACS Nano </a:t>
            </a:r>
            <a:r>
              <a:rPr lang="it-IT" altLang="zh-CN" sz="1400" b="1" dirty="0">
                <a:solidFill>
                  <a:srgbClr val="222222"/>
                </a:solidFill>
                <a:latin typeface="Times New Roman" panose="02020603050405020304" pitchFamily="18" charset="0"/>
                <a:cs typeface="Times New Roman" panose="02020603050405020304" pitchFamily="18" charset="0"/>
              </a:rPr>
              <a:t>18, 4205</a:t>
            </a:r>
            <a:r>
              <a:rPr lang="en-US" altLang="zh-CN" sz="1400" b="1" dirty="0">
                <a:solidFill>
                  <a:srgbClr val="222222"/>
                </a:solidFill>
                <a:latin typeface="Times New Roman" panose="02020603050405020304" pitchFamily="18" charset="0"/>
                <a:cs typeface="Times New Roman" panose="02020603050405020304" pitchFamily="18" charset="0"/>
              </a:rPr>
              <a:t>(2024)</a:t>
            </a:r>
            <a:r>
              <a:rPr lang="it-IT" altLang="zh-CN" sz="1400" b="1" dirty="0">
                <a:solidFill>
                  <a:srgbClr val="222222"/>
                </a:solidFill>
                <a:latin typeface="Times New Roman" panose="02020603050405020304" pitchFamily="18" charset="0"/>
                <a:cs typeface="Times New Roman" panose="02020603050405020304" pitchFamily="18" charset="0"/>
              </a:rPr>
              <a:t> </a:t>
            </a:r>
            <a:endParaRPr lang="zh-CN" altLang="en-US" sz="1400" b="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82EE5BB7-A41F-EDDB-D8E9-E6FD7CEAEF02}"/>
              </a:ext>
            </a:extLst>
          </p:cNvPr>
          <p:cNvSpPr txBox="1"/>
          <p:nvPr/>
        </p:nvSpPr>
        <p:spPr>
          <a:xfrm>
            <a:off x="5115981" y="3637299"/>
            <a:ext cx="2159904" cy="307777"/>
          </a:xfrm>
          <a:prstGeom prst="rect">
            <a:avLst/>
          </a:prstGeom>
          <a:noFill/>
        </p:spPr>
        <p:txBody>
          <a:bodyPr wrap="square">
            <a:spAutoFit/>
          </a:bodyPr>
          <a:lstStyle/>
          <a:p>
            <a:r>
              <a:rPr lang="it-IT" altLang="zh-CN" sz="1400" b="1" dirty="0">
                <a:solidFill>
                  <a:srgbClr val="222222"/>
                </a:solidFill>
                <a:latin typeface="Times New Roman" panose="02020603050405020304" pitchFamily="18" charset="0"/>
                <a:cs typeface="Times New Roman" panose="02020603050405020304" pitchFamily="18" charset="0"/>
              </a:rPr>
              <a:t>Nano Lett. 19, 7534(2019) </a:t>
            </a:r>
            <a:endParaRPr lang="zh-CN" altLang="en-US" sz="1400" b="1" dirty="0">
              <a:solidFill>
                <a:srgbClr val="222222"/>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9A14F21E-F4F1-8694-5FDF-825F3D9F1F28}"/>
              </a:ext>
            </a:extLst>
          </p:cNvPr>
          <p:cNvSpPr txBox="1"/>
          <p:nvPr/>
        </p:nvSpPr>
        <p:spPr>
          <a:xfrm>
            <a:off x="8669251" y="3637298"/>
            <a:ext cx="2159904" cy="307777"/>
          </a:xfrm>
          <a:prstGeom prst="rect">
            <a:avLst/>
          </a:prstGeom>
          <a:noFill/>
        </p:spPr>
        <p:txBody>
          <a:bodyPr wrap="square">
            <a:spAutoFit/>
          </a:bodyPr>
          <a:lstStyle/>
          <a:p>
            <a:r>
              <a:rPr lang="it-IT" altLang="zh-CN" sz="1400" b="1" dirty="0">
                <a:solidFill>
                  <a:srgbClr val="222222"/>
                </a:solidFill>
                <a:latin typeface="Times New Roman" panose="02020603050405020304" pitchFamily="18" charset="0"/>
                <a:cs typeface="Times New Roman" panose="02020603050405020304" pitchFamily="18" charset="0"/>
              </a:rPr>
              <a:t>Nano Lett. 19, 6931(2019) </a:t>
            </a:r>
            <a:endParaRPr lang="zh-CN" altLang="en-US" sz="1400" b="1" dirty="0">
              <a:solidFill>
                <a:srgbClr val="222222"/>
              </a:solidFill>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EE3C38B1-71E0-636B-8B61-288613A756EC}"/>
              </a:ext>
            </a:extLst>
          </p:cNvPr>
          <p:cNvPicPr>
            <a:picLocks noChangeAspect="1"/>
          </p:cNvPicPr>
          <p:nvPr/>
        </p:nvPicPr>
        <p:blipFill>
          <a:blip r:embed="rId8"/>
          <a:srcRect l="856" t="1533" r="1845" b="1645"/>
          <a:stretch/>
        </p:blipFill>
        <p:spPr>
          <a:xfrm>
            <a:off x="7831068" y="1238746"/>
            <a:ext cx="3935826" cy="2257585"/>
          </a:xfrm>
          <a:prstGeom prst="rect">
            <a:avLst/>
          </a:prstGeom>
        </p:spPr>
      </p:pic>
      <p:sp>
        <p:nvSpPr>
          <p:cNvPr id="21" name="文本框 20">
            <a:extLst>
              <a:ext uri="{FF2B5EF4-FFF2-40B4-BE49-F238E27FC236}">
                <a16:creationId xmlns:a16="http://schemas.microsoft.com/office/drawing/2014/main" id="{2CB484D9-2C75-254D-73F4-7F935AE9C47D}"/>
              </a:ext>
            </a:extLst>
          </p:cNvPr>
          <p:cNvSpPr txBox="1"/>
          <p:nvPr/>
        </p:nvSpPr>
        <p:spPr>
          <a:xfrm>
            <a:off x="597656" y="4163286"/>
            <a:ext cx="9807002" cy="1477328"/>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常用的应变获得方式：外加压力源、确定性形状创建与预拉伸应变</a:t>
            </a: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存在的问题：器件制作与调节复杂，不可重复利用</a:t>
            </a: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Arial" panose="020B0604020202020204" pitchFamily="34" charset="0"/>
              <a:buChar char="•"/>
            </a:pP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我们结合</a:t>
            </a:r>
            <a:r>
              <a:rPr lang="zh-CN" altLang="en-US"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压电材料</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，在形状</a:t>
            </a:r>
            <a:r>
              <a:rPr lang="zh-CN" altLang="en-US"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确定性创建</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的基础上完成</a:t>
            </a:r>
            <a:r>
              <a:rPr lang="zh-CN" altLang="en-US"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应变分布与大小</a:t>
            </a:r>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的编程化控制</a:t>
            </a:r>
          </a:p>
        </p:txBody>
      </p:sp>
    </p:spTree>
    <p:extLst>
      <p:ext uri="{BB962C8B-B14F-4D97-AF65-F5344CB8AC3E}">
        <p14:creationId xmlns:p14="http://schemas.microsoft.com/office/powerpoint/2010/main" val="32346040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zh-CN" altLang="en-US"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研究内容</a:t>
            </a:r>
            <a:endPar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10">
            <a:extLst>
              <a:ext uri="{FF2B5EF4-FFF2-40B4-BE49-F238E27FC236}">
                <a16:creationId xmlns:a16="http://schemas.microsoft.com/office/drawing/2014/main" id="{EAF6F67C-8C35-4CA2-A0AB-8AF55CAE8B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Tree>
    <p:extLst>
      <p:ext uri="{BB962C8B-B14F-4D97-AF65-F5344CB8AC3E}">
        <p14:creationId xmlns:p14="http://schemas.microsoft.com/office/powerpoint/2010/main" val="3781894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0" y="448171"/>
            <a:ext cx="9803753" cy="523220"/>
          </a:xfrm>
          <a:prstGeom prst="rect">
            <a:avLst/>
          </a:prstGeom>
          <a:noFill/>
        </p:spPr>
        <p:txBody>
          <a:bodyPr wrap="square">
            <a:spAutoFit/>
          </a:bodyPr>
          <a:lstStyle/>
          <a:p>
            <a:pPr>
              <a:buSzPct val="85000"/>
            </a:pPr>
            <a:r>
              <a:rPr kumimoji="1" lang="zh-CN" altLang="en-US"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样品单光子表征</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E411781-D66B-4D28-BA26-40161883C5FA}"/>
                  </a:ext>
                </a:extLst>
              </p:cNvPr>
              <p:cNvSpPr txBox="1"/>
              <p:nvPr/>
            </p:nvSpPr>
            <p:spPr>
              <a:xfrm>
                <a:off x="1336809" y="4637783"/>
                <a:ext cx="8520624" cy="369332"/>
              </a:xfrm>
              <a:prstGeom prst="rect">
                <a:avLst/>
              </a:prstGeom>
              <a:noFill/>
            </p:spPr>
            <p:txBody>
              <a:bodyPr wrap="square">
                <a:spAutoFit/>
              </a:bodyPr>
              <a:lstStyle/>
              <a:p>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在块状</a:t>
                </a:r>
                <a14:m>
                  <m:oMath xmlns:m="http://schemas.openxmlformats.org/officeDocument/2006/math">
                    <m:sSub>
                      <m:sSubPr>
                        <m:ctrlPr>
                          <a:rPr lang="en-US" altLang="zh-CN"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bPr>
                      <m:e>
                        <m:r>
                          <m:rPr>
                            <m:sty m:val="p"/>
                          </m:rPr>
                          <a:rPr lang="en-US" altLang="zh-CN" b="0" i="0"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WS</m:t>
                        </m:r>
                        <m:r>
                          <m:rPr>
                            <m:sty m:val="p"/>
                          </m:rPr>
                          <a:rPr lang="en-US" altLang="zh-CN" i="0" dirty="0">
                            <a:solidFill>
                              <a:srgbClr val="222222"/>
                            </a:solidFill>
                            <a:latin typeface="Cambria Math" panose="02040503050406030204" pitchFamily="18" charset="0"/>
                            <a:ea typeface="微软雅黑" panose="020B0503020204020204" pitchFamily="34" charset="-122"/>
                            <a:cs typeface="Arial" panose="020B0604020202020204" pitchFamily="34" charset="0"/>
                          </a:rPr>
                          <m:t>e</m:t>
                        </m:r>
                      </m:e>
                      <m:sub>
                        <m:r>
                          <a:rPr lang="en-US" altLang="zh-CN" b="0"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2</m:t>
                        </m:r>
                      </m:sub>
                    </m:sSub>
                  </m:oMath>
                </a14:m>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上使用胶带机械剥离单层后，采用干转移拓印法制备异质结构样品。</a:t>
                </a:r>
                <a:endParaRPr lang="en-US" altLang="zh-CN" dirty="0">
                  <a:solidFill>
                    <a:srgbClr val="222222"/>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7" name="文本框 16">
                <a:extLst>
                  <a:ext uri="{FF2B5EF4-FFF2-40B4-BE49-F238E27FC236}">
                    <a16:creationId xmlns:a16="http://schemas.microsoft.com/office/drawing/2014/main" id="{EE411781-D66B-4D28-BA26-40161883C5FA}"/>
                  </a:ext>
                </a:extLst>
              </p:cNvPr>
              <p:cNvSpPr txBox="1">
                <a:spLocks noRot="1" noChangeAspect="1" noMove="1" noResize="1" noEditPoints="1" noAdjustHandles="1" noChangeArrowheads="1" noChangeShapeType="1" noTextEdit="1"/>
              </p:cNvSpPr>
              <p:nvPr/>
            </p:nvSpPr>
            <p:spPr>
              <a:xfrm>
                <a:off x="1336809" y="4637783"/>
                <a:ext cx="8520624" cy="369332"/>
              </a:xfrm>
              <a:prstGeom prst="rect">
                <a:avLst/>
              </a:prstGeom>
              <a:blipFill>
                <a:blip r:embed="rId6"/>
                <a:stretch>
                  <a:fillRect l="-572" t="-10000" b="-2666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A51D055B-72F8-0CF7-5D8A-C6DE7751AEC8}"/>
              </a:ext>
            </a:extLst>
          </p:cNvPr>
          <p:cNvPicPr>
            <a:picLocks noChangeAspect="1"/>
          </p:cNvPicPr>
          <p:nvPr/>
        </p:nvPicPr>
        <p:blipFill>
          <a:blip r:embed="rId7"/>
          <a:stretch>
            <a:fillRect/>
          </a:stretch>
        </p:blipFill>
        <p:spPr>
          <a:xfrm>
            <a:off x="7205241" y="1742807"/>
            <a:ext cx="2964621" cy="2495335"/>
          </a:xfrm>
          <a:prstGeom prst="rect">
            <a:avLst/>
          </a:prstGeom>
        </p:spPr>
      </p:pic>
      <p:pic>
        <p:nvPicPr>
          <p:cNvPr id="2" name="图片 1">
            <a:extLst>
              <a:ext uri="{FF2B5EF4-FFF2-40B4-BE49-F238E27FC236}">
                <a16:creationId xmlns:a16="http://schemas.microsoft.com/office/drawing/2014/main" id="{85FD1774-87DD-E61F-02E7-EF0FA244C255}"/>
              </a:ext>
            </a:extLst>
          </p:cNvPr>
          <p:cNvPicPr>
            <a:picLocks noChangeAspect="1"/>
          </p:cNvPicPr>
          <p:nvPr/>
        </p:nvPicPr>
        <p:blipFill>
          <a:blip r:embed="rId8"/>
          <a:srcRect l="1756" t="3300" r="3090" b="2141"/>
          <a:stretch/>
        </p:blipFill>
        <p:spPr>
          <a:xfrm>
            <a:off x="4496928" y="1814732"/>
            <a:ext cx="2708313" cy="2351487"/>
          </a:xfrm>
          <a:prstGeom prst="rect">
            <a:avLst/>
          </a:prstGeom>
        </p:spPr>
      </p:pic>
      <p:pic>
        <p:nvPicPr>
          <p:cNvPr id="4" name="图片 3">
            <a:extLst>
              <a:ext uri="{FF2B5EF4-FFF2-40B4-BE49-F238E27FC236}">
                <a16:creationId xmlns:a16="http://schemas.microsoft.com/office/drawing/2014/main" id="{7B3D4747-8B8A-A7A9-823D-AFBCFACD379A}"/>
              </a:ext>
            </a:extLst>
          </p:cNvPr>
          <p:cNvPicPr>
            <a:picLocks noChangeAspect="1"/>
          </p:cNvPicPr>
          <p:nvPr/>
        </p:nvPicPr>
        <p:blipFill>
          <a:blip r:embed="rId9"/>
          <a:srcRect l="53676" t="16642"/>
          <a:stretch/>
        </p:blipFill>
        <p:spPr>
          <a:xfrm>
            <a:off x="1299615" y="1814732"/>
            <a:ext cx="3197313" cy="2516703"/>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97F3931-4177-0B06-BD1E-0D6CA213DAE0}"/>
                  </a:ext>
                </a:extLst>
              </p:cNvPr>
              <p:cNvSpPr txBox="1"/>
              <p:nvPr/>
            </p:nvSpPr>
            <p:spPr>
              <a:xfrm>
                <a:off x="1340675" y="5261746"/>
                <a:ext cx="9328963" cy="369332"/>
              </a:xfrm>
              <a:prstGeom prst="rect">
                <a:avLst/>
              </a:prstGeom>
              <a:noFill/>
            </p:spPr>
            <p:txBody>
              <a:bodyPr wrap="square">
                <a:spAutoFit/>
              </a:bodyPr>
              <a:lstStyle/>
              <a:p>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具有 </a:t>
                </a:r>
                <a14:m>
                  <m:oMath xmlns:m="http://schemas.openxmlformats.org/officeDocument/2006/math">
                    <m:sSup>
                      <m:sSupPr>
                        <m:ctrlPr>
                          <a:rPr lang="en-US" altLang="zh-CN"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ctrlPr>
                      </m:sSupPr>
                      <m:e>
                        <m:r>
                          <a:rPr lang="en-US" altLang="zh-CN" b="0"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𝑔</m:t>
                        </m:r>
                      </m:e>
                      <m:sup>
                        <m:r>
                          <a:rPr lang="en-US" altLang="zh-CN" b="0"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2</m:t>
                        </m:r>
                      </m:sup>
                    </m:sSup>
                    <m:d>
                      <m:dPr>
                        <m:ctrlPr>
                          <a:rPr lang="en-US" altLang="zh-CN" b="0"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b="0"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0</m:t>
                        </m:r>
                      </m:e>
                    </m:d>
                    <m:r>
                      <a:rPr lang="en-US" altLang="zh-CN" b="0"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=0.03</m:t>
                    </m:r>
                    <m:r>
                      <a:rPr lang="en-US" altLang="zh-CN" b="0" i="1" dirty="0" smtClean="0">
                        <a:solidFill>
                          <a:srgbClr val="222222"/>
                        </a:solidFill>
                        <a:latin typeface="Cambria Math" panose="02040503050406030204" pitchFamily="18" charset="0"/>
                        <a:ea typeface="Cambria Math" panose="02040503050406030204" pitchFamily="18" charset="0"/>
                        <a:cs typeface="Arial" panose="020B0604020202020204" pitchFamily="34" charset="0"/>
                      </a:rPr>
                      <m:t>±0.003≪0.5</m:t>
                    </m:r>
                    <m:r>
                      <a:rPr lang="en-US" altLang="zh-CN"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 </m:t>
                    </m:r>
                  </m:oMath>
                </a14:m>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的二阶非相干函数</a:t>
                </a:r>
                <a14:m>
                  <m:oMath xmlns:m="http://schemas.openxmlformats.org/officeDocument/2006/math">
                    <m:r>
                      <a:rPr lang="zh-CN" altLang="en-US"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与</m:t>
                    </m:r>
                    <m:r>
                      <a:rPr lang="zh-CN" altLang="en-US"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 </m:t>
                    </m:r>
                    <m:r>
                      <a:rPr lang="zh-CN" altLang="en-US"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𝜏</m:t>
                    </m:r>
                    <m:r>
                      <a:rPr lang="zh-CN" altLang="en-US" i="1" dirty="0" smtClean="0">
                        <a:solidFill>
                          <a:srgbClr val="222222"/>
                        </a:solidFill>
                        <a:latin typeface="Cambria Math" panose="02040503050406030204" pitchFamily="18" charset="0"/>
                        <a:ea typeface="微软雅黑" panose="020B0503020204020204" pitchFamily="34" charset="-122"/>
                        <a:cs typeface="Arial" panose="020B0604020202020204" pitchFamily="34" charset="0"/>
                      </a:rPr>
                      <m:t> = 12.05 ± 0.09 </m:t>
                    </m:r>
                    <m:r>
                      <a:rPr lang="en-US" altLang="zh-CN" i="1" dirty="0">
                        <a:solidFill>
                          <a:srgbClr val="222222"/>
                        </a:solidFill>
                        <a:latin typeface="Cambria Math" panose="02040503050406030204" pitchFamily="18" charset="0"/>
                        <a:ea typeface="微软雅黑" panose="020B0503020204020204" pitchFamily="34" charset="-122"/>
                        <a:cs typeface="Arial" panose="020B0604020202020204" pitchFamily="34" charset="0"/>
                      </a:rPr>
                      <m:t>𝑛𝑠</m:t>
                    </m:r>
                    <m:r>
                      <a:rPr lang="en-US" altLang="zh-CN" i="1" dirty="0">
                        <a:solidFill>
                          <a:srgbClr val="222222"/>
                        </a:solidFill>
                        <a:latin typeface="Cambria Math" panose="02040503050406030204" pitchFamily="18" charset="0"/>
                        <a:ea typeface="微软雅黑" panose="020B0503020204020204" pitchFamily="34" charset="-122"/>
                        <a:cs typeface="Arial" panose="020B0604020202020204" pitchFamily="34" charset="0"/>
                      </a:rPr>
                      <m:t> </m:t>
                    </m:r>
                  </m:oMath>
                </a14:m>
                <a:r>
                  <a:rPr lang="zh-CN" altLang="en-US" dirty="0">
                    <a:solidFill>
                      <a:srgbClr val="222222"/>
                    </a:solidFill>
                    <a:latin typeface="微软雅黑" panose="020B0503020204020204" pitchFamily="34" charset="-122"/>
                    <a:ea typeface="微软雅黑" panose="020B0503020204020204" pitchFamily="34" charset="-122"/>
                    <a:cs typeface="Arial" panose="020B0604020202020204" pitchFamily="34" charset="0"/>
                  </a:rPr>
                  <a:t>的辐射寿命。 </a:t>
                </a:r>
              </a:p>
            </p:txBody>
          </p:sp>
        </mc:Choice>
        <mc:Fallback xmlns="">
          <p:sp>
            <p:nvSpPr>
              <p:cNvPr id="10" name="文本框 9">
                <a:extLst>
                  <a:ext uri="{FF2B5EF4-FFF2-40B4-BE49-F238E27FC236}">
                    <a16:creationId xmlns:a16="http://schemas.microsoft.com/office/drawing/2014/main" id="{297F3931-4177-0B06-BD1E-0D6CA213DAE0}"/>
                  </a:ext>
                </a:extLst>
              </p:cNvPr>
              <p:cNvSpPr txBox="1">
                <a:spLocks noRot="1" noChangeAspect="1" noMove="1" noResize="1" noEditPoints="1" noAdjustHandles="1" noChangeArrowheads="1" noChangeShapeType="1" noTextEdit="1"/>
              </p:cNvSpPr>
              <p:nvPr/>
            </p:nvSpPr>
            <p:spPr>
              <a:xfrm>
                <a:off x="1340675" y="5261746"/>
                <a:ext cx="9328963" cy="369332"/>
              </a:xfrm>
              <a:prstGeom prst="rect">
                <a:avLst/>
              </a:prstGeom>
              <a:blipFill>
                <a:blip r:embed="rId10"/>
                <a:stretch>
                  <a:fillRect l="-588" t="-8197" b="-2459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61A2A58-5C00-2304-D53F-843FCA94A993}"/>
              </a:ext>
            </a:extLst>
          </p:cNvPr>
          <p:cNvPicPr>
            <a:picLocks noChangeAspect="1"/>
          </p:cNvPicPr>
          <p:nvPr/>
        </p:nvPicPr>
        <p:blipFill>
          <a:blip r:embed="rId11"/>
          <a:stretch>
            <a:fillRect/>
          </a:stretch>
        </p:blipFill>
        <p:spPr>
          <a:xfrm>
            <a:off x="6665243" y="1271847"/>
            <a:ext cx="4021948" cy="3179713"/>
          </a:xfrm>
          <a:prstGeom prst="rect">
            <a:avLst/>
          </a:prstGeom>
        </p:spPr>
      </p:pic>
      <p:pic>
        <p:nvPicPr>
          <p:cNvPr id="5" name="图片 4" descr="图表, 直方图&#10;&#10;描述已自动生成">
            <a:extLst>
              <a:ext uri="{FF2B5EF4-FFF2-40B4-BE49-F238E27FC236}">
                <a16:creationId xmlns:a16="http://schemas.microsoft.com/office/drawing/2014/main" id="{832EC317-2A5B-5A29-2714-F3AE8F1D9452}"/>
              </a:ext>
            </a:extLst>
          </p:cNvPr>
          <p:cNvPicPr>
            <a:picLocks noChangeAspect="1"/>
          </p:cNvPicPr>
          <p:nvPr/>
        </p:nvPicPr>
        <p:blipFill>
          <a:blip r:embed="rId12">
            <a:extLst>
              <a:ext uri="{28A0092B-C50C-407E-A947-70E740481C1C}">
                <a14:useLocalDpi xmlns:a14="http://schemas.microsoft.com/office/drawing/2010/main" val="0"/>
              </a:ext>
            </a:extLst>
          </a:blip>
          <a:srcRect l="6926" t="11135" r="9030" b="5102"/>
          <a:stretch/>
        </p:blipFill>
        <p:spPr>
          <a:xfrm>
            <a:off x="1034980" y="1271847"/>
            <a:ext cx="5630263" cy="3105767"/>
          </a:xfrm>
          <a:prstGeom prst="rect">
            <a:avLst/>
          </a:prstGeom>
        </p:spPr>
      </p:pic>
    </p:spTree>
    <p:extLst>
      <p:ext uri="{BB962C8B-B14F-4D97-AF65-F5344CB8AC3E}">
        <p14:creationId xmlns:p14="http://schemas.microsoft.com/office/powerpoint/2010/main" val="7307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23381</TotalTime>
  <Words>1373</Words>
  <Application>Microsoft Office PowerPoint</Application>
  <PresentationFormat>宽屏</PresentationFormat>
  <Paragraphs>154</Paragraphs>
  <Slides>25</Slides>
  <Notes>21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-apple-system</vt:lpstr>
      <vt:lpstr>TeXGyreTermesX-Regular</vt:lpstr>
      <vt:lpstr>TimesNewRomanPS-BoldMT</vt:lpstr>
      <vt:lpstr>TimesNewRomanPSMT</vt:lpstr>
      <vt:lpstr>XITSMath-Regular-Identity-H</vt:lpstr>
      <vt:lpstr>等线</vt:lpstr>
      <vt:lpstr>等线 Light</vt:lpstr>
      <vt:lpstr>SimSun</vt:lpstr>
      <vt:lpstr>SimSun</vt:lpstr>
      <vt:lpstr>Microsoft YaHei</vt:lpstr>
      <vt:lpstr>Microsoft YaHei</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telux</cp:lastModifiedBy>
  <cp:revision>285</cp:revision>
  <dcterms:created xsi:type="dcterms:W3CDTF">2023-07-25T11:43:42Z</dcterms:created>
  <dcterms:modified xsi:type="dcterms:W3CDTF">2025-05-30T11:38:24Z</dcterms:modified>
  <cp:category/>
</cp:coreProperties>
</file>